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bookmarkIdSeed="10">
  <p:sldMasterIdLst>
    <p:sldMasterId id="2147483649" r:id="rId1"/>
  </p:sldMasterIdLst>
  <p:notesMasterIdLst>
    <p:notesMasterId r:id="rId10"/>
  </p:notesMasterIdLst>
  <p:handoutMasterIdLst>
    <p:handoutMasterId r:id="rId11"/>
  </p:handoutMasterIdLst>
  <p:sldIdLst>
    <p:sldId id="256" r:id="rId2"/>
    <p:sldId id="378" r:id="rId3"/>
    <p:sldId id="379" r:id="rId4"/>
    <p:sldId id="380" r:id="rId5"/>
    <p:sldId id="381" r:id="rId6"/>
    <p:sldId id="382" r:id="rId7"/>
    <p:sldId id="311" r:id="rId8"/>
    <p:sldId id="383" r:id="rId9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B91D"/>
    <a:srgbClr val="BFCCDD"/>
    <a:srgbClr val="FDD880"/>
    <a:srgbClr val="F7B021"/>
    <a:srgbClr val="070C3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3" autoAdjust="0"/>
    <p:restoredTop sz="90013" autoAdjust="0"/>
  </p:normalViewPr>
  <p:slideViewPr>
    <p:cSldViewPr snapToGrid="0">
      <p:cViewPr varScale="1">
        <p:scale>
          <a:sx n="99" d="100"/>
          <a:sy n="99" d="100"/>
        </p:scale>
        <p:origin x="-133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sd03wf01\Larry%20Stutts$\Arc%20Flash\Arc%20flash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ssd03wf01\Larry%20Stutts$\Arc%20Flash\Arc%20flash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ssd03wf01\Larry%20Stutts$\Arc%20Flash\Arc%20flash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/>
      <c:lineChart>
        <c:grouping val="standard"/>
        <c:ser>
          <c:idx val="1"/>
          <c:order val="0"/>
          <c:tx>
            <c:strRef>
              <c:f>Sheet1!$B$1</c:f>
              <c:strCache>
                <c:ptCount val="1"/>
                <c:pt idx="0">
                  <c:v>BASE</c:v>
                </c:pt>
              </c:strCache>
            </c:strRef>
          </c:tx>
          <c:marker>
            <c:symbol val="none"/>
          </c:marker>
          <c:cat>
            <c:numRef>
              <c:f>Sheet1!$A$2:$A$45</c:f>
              <c:numCache>
                <c:formatCode>0.00</c:formatCode>
                <c:ptCount val="44"/>
                <c:pt idx="0">
                  <c:v>0.01</c:v>
                </c:pt>
                <c:pt idx="1">
                  <c:v>0.02</c:v>
                </c:pt>
                <c:pt idx="2">
                  <c:v>0.03</c:v>
                </c:pt>
                <c:pt idx="3">
                  <c:v>0.04</c:v>
                </c:pt>
                <c:pt idx="4">
                  <c:v>0.05</c:v>
                </c:pt>
                <c:pt idx="5">
                  <c:v>6.0000000000000005E-2</c:v>
                </c:pt>
                <c:pt idx="6">
                  <c:v>7.0000000000000007E-2</c:v>
                </c:pt>
                <c:pt idx="7">
                  <c:v>0.08</c:v>
                </c:pt>
                <c:pt idx="8">
                  <c:v>0.09</c:v>
                </c:pt>
                <c:pt idx="9">
                  <c:v>9.9999999999999992E-2</c:v>
                </c:pt>
                <c:pt idx="10">
                  <c:v>0.10999999999999999</c:v>
                </c:pt>
                <c:pt idx="11">
                  <c:v>0.11999999999999998</c:v>
                </c:pt>
                <c:pt idx="12">
                  <c:v>0.12999999999999998</c:v>
                </c:pt>
                <c:pt idx="13">
                  <c:v>0.13999999999999999</c:v>
                </c:pt>
                <c:pt idx="14">
                  <c:v>0.15</c:v>
                </c:pt>
                <c:pt idx="15">
                  <c:v>0.16</c:v>
                </c:pt>
                <c:pt idx="16">
                  <c:v>0.17</c:v>
                </c:pt>
                <c:pt idx="17">
                  <c:v>0.18000000000000002</c:v>
                </c:pt>
                <c:pt idx="18">
                  <c:v>0.19000000000000003</c:v>
                </c:pt>
                <c:pt idx="19">
                  <c:v>0.20000000000000004</c:v>
                </c:pt>
                <c:pt idx="20">
                  <c:v>0.21000000000000005</c:v>
                </c:pt>
                <c:pt idx="21">
                  <c:v>0.22000000000000006</c:v>
                </c:pt>
                <c:pt idx="22">
                  <c:v>0.23000000000000007</c:v>
                </c:pt>
                <c:pt idx="23">
                  <c:v>0.24000000000000007</c:v>
                </c:pt>
                <c:pt idx="24">
                  <c:v>0.25000000000000006</c:v>
                </c:pt>
                <c:pt idx="25">
                  <c:v>0.26000000000000006</c:v>
                </c:pt>
                <c:pt idx="26">
                  <c:v>0.27000000000000007</c:v>
                </c:pt>
                <c:pt idx="27">
                  <c:v>0.28000000000000008</c:v>
                </c:pt>
                <c:pt idx="28">
                  <c:v>0.29000000000000009</c:v>
                </c:pt>
                <c:pt idx="29">
                  <c:v>0.3000000000000001</c:v>
                </c:pt>
                <c:pt idx="30">
                  <c:v>0.31000000000000011</c:v>
                </c:pt>
                <c:pt idx="31">
                  <c:v>0.32000000000000012</c:v>
                </c:pt>
                <c:pt idx="32">
                  <c:v>0.33000000000000013</c:v>
                </c:pt>
                <c:pt idx="33">
                  <c:v>0.34000000000000014</c:v>
                </c:pt>
                <c:pt idx="34">
                  <c:v>0.35000000000000014</c:v>
                </c:pt>
                <c:pt idx="35">
                  <c:v>0.36000000000000015</c:v>
                </c:pt>
                <c:pt idx="36">
                  <c:v>0.37000000000000016</c:v>
                </c:pt>
                <c:pt idx="37">
                  <c:v>0.38000000000000017</c:v>
                </c:pt>
                <c:pt idx="38">
                  <c:v>0.39000000000000018</c:v>
                </c:pt>
                <c:pt idx="39">
                  <c:v>0.40000000000000019</c:v>
                </c:pt>
                <c:pt idx="40">
                  <c:v>0.4100000000000002</c:v>
                </c:pt>
                <c:pt idx="41">
                  <c:v>0.42000000000000021</c:v>
                </c:pt>
                <c:pt idx="42">
                  <c:v>0.43000000000000022</c:v>
                </c:pt>
                <c:pt idx="43">
                  <c:v>0.44000000000000022</c:v>
                </c:pt>
              </c:numCache>
            </c:numRef>
          </c:cat>
          <c:val>
            <c:numRef>
              <c:f>Sheet1!$B$2:$B$45</c:f>
              <c:numCache>
                <c:formatCode>0.000</c:formatCode>
                <c:ptCount val="44"/>
                <c:pt idx="0">
                  <c:v>28</c:v>
                </c:pt>
                <c:pt idx="1">
                  <c:v>35.5</c:v>
                </c:pt>
                <c:pt idx="2">
                  <c:v>38</c:v>
                </c:pt>
                <c:pt idx="3">
                  <c:v>39.28</c:v>
                </c:pt>
                <c:pt idx="4">
                  <c:v>39.72</c:v>
                </c:pt>
                <c:pt idx="5">
                  <c:v>40</c:v>
                </c:pt>
                <c:pt idx="6">
                  <c:v>15</c:v>
                </c:pt>
                <c:pt idx="7">
                  <c:v>8.5</c:v>
                </c:pt>
                <c:pt idx="8">
                  <c:v>4.5</c:v>
                </c:pt>
                <c:pt idx="9">
                  <c:v>2</c:v>
                </c:pt>
                <c:pt idx="10">
                  <c:v>0.5</c:v>
                </c:pt>
                <c:pt idx="11">
                  <c:v>0.25</c:v>
                </c:pt>
              </c:numCache>
            </c:numRef>
          </c:val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Tx2</c:v>
                </c:pt>
              </c:strCache>
            </c:strRef>
          </c:tx>
          <c:marker>
            <c:symbol val="none"/>
          </c:marker>
          <c:cat>
            <c:numRef>
              <c:f>Sheet1!$A$2:$A$45</c:f>
              <c:numCache>
                <c:formatCode>0.00</c:formatCode>
                <c:ptCount val="44"/>
                <c:pt idx="0">
                  <c:v>0.01</c:v>
                </c:pt>
                <c:pt idx="1">
                  <c:v>0.02</c:v>
                </c:pt>
                <c:pt idx="2">
                  <c:v>0.03</c:v>
                </c:pt>
                <c:pt idx="3">
                  <c:v>0.04</c:v>
                </c:pt>
                <c:pt idx="4">
                  <c:v>0.05</c:v>
                </c:pt>
                <c:pt idx="5">
                  <c:v>6.0000000000000005E-2</c:v>
                </c:pt>
                <c:pt idx="6">
                  <c:v>7.0000000000000007E-2</c:v>
                </c:pt>
                <c:pt idx="7">
                  <c:v>0.08</c:v>
                </c:pt>
                <c:pt idx="8">
                  <c:v>0.09</c:v>
                </c:pt>
                <c:pt idx="9">
                  <c:v>9.9999999999999992E-2</c:v>
                </c:pt>
                <c:pt idx="10">
                  <c:v>0.10999999999999999</c:v>
                </c:pt>
                <c:pt idx="11">
                  <c:v>0.11999999999999998</c:v>
                </c:pt>
                <c:pt idx="12">
                  <c:v>0.12999999999999998</c:v>
                </c:pt>
                <c:pt idx="13">
                  <c:v>0.13999999999999999</c:v>
                </c:pt>
                <c:pt idx="14">
                  <c:v>0.15</c:v>
                </c:pt>
                <c:pt idx="15">
                  <c:v>0.16</c:v>
                </c:pt>
                <c:pt idx="16">
                  <c:v>0.17</c:v>
                </c:pt>
                <c:pt idx="17">
                  <c:v>0.18000000000000002</c:v>
                </c:pt>
                <c:pt idx="18">
                  <c:v>0.19000000000000003</c:v>
                </c:pt>
                <c:pt idx="19">
                  <c:v>0.20000000000000004</c:v>
                </c:pt>
                <c:pt idx="20">
                  <c:v>0.21000000000000005</c:v>
                </c:pt>
                <c:pt idx="21">
                  <c:v>0.22000000000000006</c:v>
                </c:pt>
                <c:pt idx="22">
                  <c:v>0.23000000000000007</c:v>
                </c:pt>
                <c:pt idx="23">
                  <c:v>0.24000000000000007</c:v>
                </c:pt>
                <c:pt idx="24">
                  <c:v>0.25000000000000006</c:v>
                </c:pt>
                <c:pt idx="25">
                  <c:v>0.26000000000000006</c:v>
                </c:pt>
                <c:pt idx="26">
                  <c:v>0.27000000000000007</c:v>
                </c:pt>
                <c:pt idx="27">
                  <c:v>0.28000000000000008</c:v>
                </c:pt>
                <c:pt idx="28">
                  <c:v>0.29000000000000009</c:v>
                </c:pt>
                <c:pt idx="29">
                  <c:v>0.3000000000000001</c:v>
                </c:pt>
                <c:pt idx="30">
                  <c:v>0.31000000000000011</c:v>
                </c:pt>
                <c:pt idx="31">
                  <c:v>0.32000000000000012</c:v>
                </c:pt>
                <c:pt idx="32">
                  <c:v>0.33000000000000013</c:v>
                </c:pt>
                <c:pt idx="33">
                  <c:v>0.34000000000000014</c:v>
                </c:pt>
                <c:pt idx="34">
                  <c:v>0.35000000000000014</c:v>
                </c:pt>
                <c:pt idx="35">
                  <c:v>0.36000000000000015</c:v>
                </c:pt>
                <c:pt idx="36">
                  <c:v>0.37000000000000016</c:v>
                </c:pt>
                <c:pt idx="37">
                  <c:v>0.38000000000000017</c:v>
                </c:pt>
                <c:pt idx="38">
                  <c:v>0.39000000000000018</c:v>
                </c:pt>
                <c:pt idx="39">
                  <c:v>0.40000000000000019</c:v>
                </c:pt>
                <c:pt idx="40">
                  <c:v>0.4100000000000002</c:v>
                </c:pt>
                <c:pt idx="41">
                  <c:v>0.42000000000000021</c:v>
                </c:pt>
                <c:pt idx="42">
                  <c:v>0.43000000000000022</c:v>
                </c:pt>
                <c:pt idx="43">
                  <c:v>0.44000000000000022</c:v>
                </c:pt>
              </c:numCache>
            </c:numRef>
          </c:cat>
          <c:val>
            <c:numRef>
              <c:f>Sheet1!$C$2:$C$45</c:f>
              <c:numCache>
                <c:formatCode>0.000</c:formatCode>
                <c:ptCount val="44"/>
                <c:pt idx="0">
                  <c:v>6</c:v>
                </c:pt>
                <c:pt idx="1">
                  <c:v>15</c:v>
                </c:pt>
                <c:pt idx="2">
                  <c:v>20</c:v>
                </c:pt>
                <c:pt idx="3">
                  <c:v>24</c:v>
                </c:pt>
                <c:pt idx="4">
                  <c:v>26</c:v>
                </c:pt>
                <c:pt idx="5">
                  <c:v>27.5</c:v>
                </c:pt>
                <c:pt idx="6">
                  <c:v>28.7</c:v>
                </c:pt>
                <c:pt idx="7">
                  <c:v>29.3</c:v>
                </c:pt>
                <c:pt idx="8">
                  <c:v>29.7</c:v>
                </c:pt>
                <c:pt idx="9">
                  <c:v>30</c:v>
                </c:pt>
                <c:pt idx="10">
                  <c:v>10</c:v>
                </c:pt>
                <c:pt idx="11">
                  <c:v>6</c:v>
                </c:pt>
                <c:pt idx="12">
                  <c:v>3</c:v>
                </c:pt>
                <c:pt idx="13">
                  <c:v>2</c:v>
                </c:pt>
                <c:pt idx="14">
                  <c:v>1</c:v>
                </c:pt>
                <c:pt idx="15">
                  <c:v>0.5</c:v>
                </c:pt>
                <c:pt idx="16">
                  <c:v>0.4</c:v>
                </c:pt>
                <c:pt idx="17">
                  <c:v>0.3</c:v>
                </c:pt>
                <c:pt idx="18">
                  <c:v>0.2</c:v>
                </c:pt>
                <c:pt idx="19">
                  <c:v>0.1</c:v>
                </c:pt>
                <c:pt idx="20">
                  <c:v>0.05</c:v>
                </c:pt>
                <c:pt idx="21">
                  <c:v>0.03</c:v>
                </c:pt>
              </c:numCache>
            </c:numRef>
          </c:val>
        </c:ser>
        <c:ser>
          <c:idx val="3"/>
          <c:order val="2"/>
          <c:tx>
            <c:strRef>
              <c:f>Sheet1!$D$1</c:f>
              <c:strCache>
                <c:ptCount val="1"/>
                <c:pt idx="0">
                  <c:v>Tx3</c:v>
                </c:pt>
              </c:strCache>
            </c:strRef>
          </c:tx>
          <c:marker>
            <c:symbol val="none"/>
          </c:marker>
          <c:cat>
            <c:numRef>
              <c:f>Sheet1!$A$2:$A$45</c:f>
              <c:numCache>
                <c:formatCode>0.00</c:formatCode>
                <c:ptCount val="44"/>
                <c:pt idx="0">
                  <c:v>0.01</c:v>
                </c:pt>
                <c:pt idx="1">
                  <c:v>0.02</c:v>
                </c:pt>
                <c:pt idx="2">
                  <c:v>0.03</c:v>
                </c:pt>
                <c:pt idx="3">
                  <c:v>0.04</c:v>
                </c:pt>
                <c:pt idx="4">
                  <c:v>0.05</c:v>
                </c:pt>
                <c:pt idx="5">
                  <c:v>6.0000000000000005E-2</c:v>
                </c:pt>
                <c:pt idx="6">
                  <c:v>7.0000000000000007E-2</c:v>
                </c:pt>
                <c:pt idx="7">
                  <c:v>0.08</c:v>
                </c:pt>
                <c:pt idx="8">
                  <c:v>0.09</c:v>
                </c:pt>
                <c:pt idx="9">
                  <c:v>9.9999999999999992E-2</c:v>
                </c:pt>
                <c:pt idx="10">
                  <c:v>0.10999999999999999</c:v>
                </c:pt>
                <c:pt idx="11">
                  <c:v>0.11999999999999998</c:v>
                </c:pt>
                <c:pt idx="12">
                  <c:v>0.12999999999999998</c:v>
                </c:pt>
                <c:pt idx="13">
                  <c:v>0.13999999999999999</c:v>
                </c:pt>
                <c:pt idx="14">
                  <c:v>0.15</c:v>
                </c:pt>
                <c:pt idx="15">
                  <c:v>0.16</c:v>
                </c:pt>
                <c:pt idx="16">
                  <c:v>0.17</c:v>
                </c:pt>
                <c:pt idx="17">
                  <c:v>0.18000000000000002</c:v>
                </c:pt>
                <c:pt idx="18">
                  <c:v>0.19000000000000003</c:v>
                </c:pt>
                <c:pt idx="19">
                  <c:v>0.20000000000000004</c:v>
                </c:pt>
                <c:pt idx="20">
                  <c:v>0.21000000000000005</c:v>
                </c:pt>
                <c:pt idx="21">
                  <c:v>0.22000000000000006</c:v>
                </c:pt>
                <c:pt idx="22">
                  <c:v>0.23000000000000007</c:v>
                </c:pt>
                <c:pt idx="23">
                  <c:v>0.24000000000000007</c:v>
                </c:pt>
                <c:pt idx="24">
                  <c:v>0.25000000000000006</c:v>
                </c:pt>
                <c:pt idx="25">
                  <c:v>0.26000000000000006</c:v>
                </c:pt>
                <c:pt idx="26">
                  <c:v>0.27000000000000007</c:v>
                </c:pt>
                <c:pt idx="27">
                  <c:v>0.28000000000000008</c:v>
                </c:pt>
                <c:pt idx="28">
                  <c:v>0.29000000000000009</c:v>
                </c:pt>
                <c:pt idx="29">
                  <c:v>0.3000000000000001</c:v>
                </c:pt>
                <c:pt idx="30">
                  <c:v>0.31000000000000011</c:v>
                </c:pt>
                <c:pt idx="31">
                  <c:v>0.32000000000000012</c:v>
                </c:pt>
                <c:pt idx="32">
                  <c:v>0.33000000000000013</c:v>
                </c:pt>
                <c:pt idx="33">
                  <c:v>0.34000000000000014</c:v>
                </c:pt>
                <c:pt idx="34">
                  <c:v>0.35000000000000014</c:v>
                </c:pt>
                <c:pt idx="35">
                  <c:v>0.36000000000000015</c:v>
                </c:pt>
                <c:pt idx="36">
                  <c:v>0.37000000000000016</c:v>
                </c:pt>
                <c:pt idx="37">
                  <c:v>0.38000000000000017</c:v>
                </c:pt>
                <c:pt idx="38">
                  <c:v>0.39000000000000018</c:v>
                </c:pt>
                <c:pt idx="39">
                  <c:v>0.40000000000000019</c:v>
                </c:pt>
                <c:pt idx="40">
                  <c:v>0.4100000000000002</c:v>
                </c:pt>
                <c:pt idx="41">
                  <c:v>0.42000000000000021</c:v>
                </c:pt>
                <c:pt idx="42">
                  <c:v>0.43000000000000022</c:v>
                </c:pt>
                <c:pt idx="43">
                  <c:v>0.44000000000000022</c:v>
                </c:pt>
              </c:numCache>
            </c:numRef>
          </c:cat>
          <c:val>
            <c:numRef>
              <c:f>Sheet1!$D$2:$D$44</c:f>
              <c:numCache>
                <c:formatCode>0.000</c:formatCode>
                <c:ptCount val="43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7</c:v>
                </c:pt>
                <c:pt idx="4">
                  <c:v>9</c:v>
                </c:pt>
                <c:pt idx="5">
                  <c:v>10.5</c:v>
                </c:pt>
                <c:pt idx="6">
                  <c:v>12</c:v>
                </c:pt>
                <c:pt idx="7">
                  <c:v>13.2</c:v>
                </c:pt>
                <c:pt idx="8">
                  <c:v>14.4</c:v>
                </c:pt>
                <c:pt idx="9">
                  <c:v>15.6</c:v>
                </c:pt>
                <c:pt idx="10">
                  <c:v>16.399999999999999</c:v>
                </c:pt>
                <c:pt idx="11">
                  <c:v>17</c:v>
                </c:pt>
                <c:pt idx="12">
                  <c:v>17.5</c:v>
                </c:pt>
                <c:pt idx="13">
                  <c:v>18</c:v>
                </c:pt>
                <c:pt idx="14">
                  <c:v>18.25</c:v>
                </c:pt>
                <c:pt idx="15">
                  <c:v>18.5</c:v>
                </c:pt>
                <c:pt idx="16">
                  <c:v>18.75</c:v>
                </c:pt>
                <c:pt idx="17">
                  <c:v>19</c:v>
                </c:pt>
                <c:pt idx="18">
                  <c:v>19.25</c:v>
                </c:pt>
                <c:pt idx="19">
                  <c:v>19.5</c:v>
                </c:pt>
                <c:pt idx="20">
                  <c:v>19.600000000000001</c:v>
                </c:pt>
                <c:pt idx="21">
                  <c:v>6</c:v>
                </c:pt>
                <c:pt idx="22">
                  <c:v>3</c:v>
                </c:pt>
                <c:pt idx="23">
                  <c:v>1.5</c:v>
                </c:pt>
                <c:pt idx="24">
                  <c:v>0.75</c:v>
                </c:pt>
                <c:pt idx="25">
                  <c:v>0.5</c:v>
                </c:pt>
                <c:pt idx="26">
                  <c:v>0.4</c:v>
                </c:pt>
                <c:pt idx="27">
                  <c:v>0.3</c:v>
                </c:pt>
                <c:pt idx="28">
                  <c:v>0.2</c:v>
                </c:pt>
                <c:pt idx="29">
                  <c:v>0.1</c:v>
                </c:pt>
                <c:pt idx="30">
                  <c:v>0.05</c:v>
                </c:pt>
                <c:pt idx="31">
                  <c:v>0.02</c:v>
                </c:pt>
                <c:pt idx="32">
                  <c:v>0.01</c:v>
                </c:pt>
              </c:numCache>
            </c:numRef>
          </c:val>
        </c:ser>
        <c:ser>
          <c:idx val="0"/>
          <c:order val="3"/>
          <c:tx>
            <c:strRef>
              <c:f>Sheet1!$E$1</c:f>
              <c:strCache>
                <c:ptCount val="1"/>
                <c:pt idx="0">
                  <c:v>Tx4</c:v>
                </c:pt>
              </c:strCache>
            </c:strRef>
          </c:tx>
          <c:marker>
            <c:symbol val="none"/>
          </c:marker>
          <c:val>
            <c:numRef>
              <c:f>Sheet1!$E$3:$E$44</c:f>
              <c:numCache>
                <c:formatCode>0.000</c:formatCode>
                <c:ptCount val="42"/>
                <c:pt idx="0">
                  <c:v>1</c:v>
                </c:pt>
                <c:pt idx="1">
                  <c:v>1.5</c:v>
                </c:pt>
                <c:pt idx="2">
                  <c:v>2</c:v>
                </c:pt>
                <c:pt idx="3">
                  <c:v>2.5</c:v>
                </c:pt>
                <c:pt idx="4">
                  <c:v>3</c:v>
                </c:pt>
                <c:pt idx="5">
                  <c:v>3.5</c:v>
                </c:pt>
                <c:pt idx="6">
                  <c:v>4</c:v>
                </c:pt>
                <c:pt idx="7">
                  <c:v>4.5</c:v>
                </c:pt>
                <c:pt idx="8">
                  <c:v>4.875</c:v>
                </c:pt>
                <c:pt idx="9">
                  <c:v>5.25</c:v>
                </c:pt>
                <c:pt idx="10">
                  <c:v>5.625</c:v>
                </c:pt>
                <c:pt idx="11">
                  <c:v>6</c:v>
                </c:pt>
                <c:pt idx="12">
                  <c:v>6.3</c:v>
                </c:pt>
                <c:pt idx="13">
                  <c:v>6.6</c:v>
                </c:pt>
                <c:pt idx="14">
                  <c:v>6.9</c:v>
                </c:pt>
                <c:pt idx="15">
                  <c:v>7.2</c:v>
                </c:pt>
                <c:pt idx="16">
                  <c:v>7.5</c:v>
                </c:pt>
                <c:pt idx="17">
                  <c:v>7.8</c:v>
                </c:pt>
                <c:pt idx="18">
                  <c:v>8</c:v>
                </c:pt>
                <c:pt idx="19">
                  <c:v>8.1999999999999993</c:v>
                </c:pt>
                <c:pt idx="20">
                  <c:v>8.35</c:v>
                </c:pt>
                <c:pt idx="21">
                  <c:v>8.5</c:v>
                </c:pt>
                <c:pt idx="22">
                  <c:v>8.625</c:v>
                </c:pt>
                <c:pt idx="23">
                  <c:v>8.75</c:v>
                </c:pt>
                <c:pt idx="24">
                  <c:v>8.875</c:v>
                </c:pt>
                <c:pt idx="25">
                  <c:v>9</c:v>
                </c:pt>
                <c:pt idx="26">
                  <c:v>9.125</c:v>
                </c:pt>
                <c:pt idx="27">
                  <c:v>9.25</c:v>
                </c:pt>
                <c:pt idx="28">
                  <c:v>9.375</c:v>
                </c:pt>
                <c:pt idx="29">
                  <c:v>9.5</c:v>
                </c:pt>
                <c:pt idx="30">
                  <c:v>9.625</c:v>
                </c:pt>
                <c:pt idx="31">
                  <c:v>9.75</c:v>
                </c:pt>
                <c:pt idx="32">
                  <c:v>6.375</c:v>
                </c:pt>
                <c:pt idx="33">
                  <c:v>3</c:v>
                </c:pt>
                <c:pt idx="34">
                  <c:v>1.875</c:v>
                </c:pt>
                <c:pt idx="35">
                  <c:v>0.75</c:v>
                </c:pt>
                <c:pt idx="36">
                  <c:v>0.5</c:v>
                </c:pt>
                <c:pt idx="37">
                  <c:v>0.25</c:v>
                </c:pt>
                <c:pt idx="38">
                  <c:v>0.2</c:v>
                </c:pt>
                <c:pt idx="39">
                  <c:v>0.15</c:v>
                </c:pt>
                <c:pt idx="40">
                  <c:v>0.1</c:v>
                </c:pt>
                <c:pt idx="41">
                  <c:v>0.05</c:v>
                </c:pt>
              </c:numCache>
            </c:numRef>
          </c:val>
        </c:ser>
        <c:marker val="1"/>
        <c:axId val="178377472"/>
        <c:axId val="178379008"/>
      </c:lineChart>
      <c:catAx>
        <c:axId val="178377472"/>
        <c:scaling>
          <c:orientation val="minMax"/>
        </c:scaling>
        <c:axPos val="b"/>
        <c:numFmt formatCode="0.00" sourceLinked="1"/>
        <c:tickLblPos val="nextTo"/>
        <c:crossAx val="178379008"/>
        <c:crosses val="autoZero"/>
        <c:auto val="1"/>
        <c:lblAlgn val="ctr"/>
        <c:lblOffset val="100"/>
      </c:catAx>
      <c:valAx>
        <c:axId val="178379008"/>
        <c:scaling>
          <c:orientation val="minMax"/>
        </c:scaling>
        <c:axPos val="l"/>
        <c:majorGridlines/>
        <c:numFmt formatCode="0.000" sourceLinked="1"/>
        <c:tickLblPos val="nextTo"/>
        <c:crossAx val="1783774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9272486772486772"/>
          <c:y val="2.1214639836687102E-2"/>
          <c:w val="0.18743386243386242"/>
          <c:h val="0.80633615242539125"/>
        </c:manualLayout>
      </c:layout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ENERGY</a:t>
            </a:r>
            <a:endParaRPr lang="en-US" dirty="0"/>
          </a:p>
        </c:rich>
      </c:tx>
      <c:layout/>
    </c:title>
    <c:plotArea>
      <c:layout>
        <c:manualLayout>
          <c:layoutTarget val="inner"/>
          <c:xMode val="edge"/>
          <c:yMode val="edge"/>
          <c:x val="9.827710313683688E-2"/>
          <c:y val="9.429144886300983E-2"/>
          <c:w val="0.78347602383035453"/>
          <c:h val="0.84957039193630191"/>
        </c:manualLayout>
      </c:layout>
      <c:lineChart>
        <c:grouping val="standard"/>
        <c:ser>
          <c:idx val="1"/>
          <c:order val="0"/>
          <c:tx>
            <c:strRef>
              <c:f>Sheet1!$F$1</c:f>
              <c:strCache>
                <c:ptCount val="1"/>
                <c:pt idx="0">
                  <c:v>Pressure</c:v>
                </c:pt>
              </c:strCache>
            </c:strRef>
          </c:tx>
          <c:marker>
            <c:symbol val="none"/>
          </c:marker>
          <c:cat>
            <c:numRef>
              <c:f>Sheet1!$A$2:$A$45</c:f>
              <c:numCache>
                <c:formatCode>0.00</c:formatCode>
                <c:ptCount val="44"/>
                <c:pt idx="0">
                  <c:v>0.01</c:v>
                </c:pt>
                <c:pt idx="1">
                  <c:v>0.02</c:v>
                </c:pt>
                <c:pt idx="2">
                  <c:v>0.03</c:v>
                </c:pt>
                <c:pt idx="3">
                  <c:v>0.04</c:v>
                </c:pt>
                <c:pt idx="4">
                  <c:v>0.05</c:v>
                </c:pt>
                <c:pt idx="5">
                  <c:v>6.0000000000000005E-2</c:v>
                </c:pt>
                <c:pt idx="6">
                  <c:v>7.0000000000000007E-2</c:v>
                </c:pt>
                <c:pt idx="7">
                  <c:v>0.08</c:v>
                </c:pt>
                <c:pt idx="8">
                  <c:v>0.09</c:v>
                </c:pt>
                <c:pt idx="9">
                  <c:v>9.9999999999999992E-2</c:v>
                </c:pt>
                <c:pt idx="10">
                  <c:v>0.10999999999999999</c:v>
                </c:pt>
                <c:pt idx="11">
                  <c:v>0.11999999999999998</c:v>
                </c:pt>
                <c:pt idx="12">
                  <c:v>0.12999999999999998</c:v>
                </c:pt>
                <c:pt idx="13">
                  <c:v>0.13999999999999999</c:v>
                </c:pt>
                <c:pt idx="14">
                  <c:v>0.15</c:v>
                </c:pt>
                <c:pt idx="15">
                  <c:v>0.16</c:v>
                </c:pt>
                <c:pt idx="16">
                  <c:v>0.17</c:v>
                </c:pt>
                <c:pt idx="17">
                  <c:v>0.18000000000000002</c:v>
                </c:pt>
                <c:pt idx="18">
                  <c:v>0.19000000000000003</c:v>
                </c:pt>
                <c:pt idx="19">
                  <c:v>0.20000000000000004</c:v>
                </c:pt>
                <c:pt idx="20">
                  <c:v>0.21000000000000005</c:v>
                </c:pt>
                <c:pt idx="21">
                  <c:v>0.22000000000000006</c:v>
                </c:pt>
                <c:pt idx="22">
                  <c:v>0.23000000000000007</c:v>
                </c:pt>
                <c:pt idx="23">
                  <c:v>0.24000000000000007</c:v>
                </c:pt>
                <c:pt idx="24">
                  <c:v>0.25000000000000006</c:v>
                </c:pt>
                <c:pt idx="25">
                  <c:v>0.26000000000000006</c:v>
                </c:pt>
                <c:pt idx="26">
                  <c:v>0.27000000000000007</c:v>
                </c:pt>
                <c:pt idx="27">
                  <c:v>0.28000000000000008</c:v>
                </c:pt>
                <c:pt idx="28">
                  <c:v>0.29000000000000009</c:v>
                </c:pt>
                <c:pt idx="29">
                  <c:v>0.3000000000000001</c:v>
                </c:pt>
                <c:pt idx="30">
                  <c:v>0.31000000000000011</c:v>
                </c:pt>
                <c:pt idx="31">
                  <c:v>0.32000000000000012</c:v>
                </c:pt>
                <c:pt idx="32">
                  <c:v>0.33000000000000013</c:v>
                </c:pt>
                <c:pt idx="33">
                  <c:v>0.34000000000000014</c:v>
                </c:pt>
                <c:pt idx="34">
                  <c:v>0.35000000000000014</c:v>
                </c:pt>
                <c:pt idx="35">
                  <c:v>0.36000000000000015</c:v>
                </c:pt>
                <c:pt idx="36">
                  <c:v>0.37000000000000016</c:v>
                </c:pt>
                <c:pt idx="37">
                  <c:v>0.38000000000000017</c:v>
                </c:pt>
                <c:pt idx="38">
                  <c:v>0.39000000000000018</c:v>
                </c:pt>
                <c:pt idx="39">
                  <c:v>0.40000000000000019</c:v>
                </c:pt>
                <c:pt idx="40">
                  <c:v>0.4100000000000002</c:v>
                </c:pt>
                <c:pt idx="41">
                  <c:v>0.42000000000000021</c:v>
                </c:pt>
                <c:pt idx="42">
                  <c:v>0.43000000000000022</c:v>
                </c:pt>
                <c:pt idx="43">
                  <c:v>0.44000000000000022</c:v>
                </c:pt>
              </c:numCache>
            </c:numRef>
          </c:cat>
          <c:val>
            <c:numRef>
              <c:f>Sheet1!$F$2:$F$36</c:f>
              <c:numCache>
                <c:formatCode>0.000</c:formatCode>
                <c:ptCount val="35"/>
                <c:pt idx="0">
                  <c:v>0</c:v>
                </c:pt>
                <c:pt idx="1">
                  <c:v>70</c:v>
                </c:pt>
                <c:pt idx="2">
                  <c:v>88.75</c:v>
                </c:pt>
                <c:pt idx="3">
                  <c:v>95</c:v>
                </c:pt>
                <c:pt idx="4">
                  <c:v>98.2</c:v>
                </c:pt>
                <c:pt idx="5">
                  <c:v>99.3</c:v>
                </c:pt>
                <c:pt idx="6">
                  <c:v>100</c:v>
                </c:pt>
                <c:pt idx="7">
                  <c:v>60</c:v>
                </c:pt>
                <c:pt idx="8">
                  <c:v>36.799999999999997</c:v>
                </c:pt>
                <c:pt idx="9">
                  <c:v>15</c:v>
                </c:pt>
                <c:pt idx="10">
                  <c:v>12</c:v>
                </c:pt>
                <c:pt idx="11">
                  <c:v>11</c:v>
                </c:pt>
                <c:pt idx="12">
                  <c:v>10</c:v>
                </c:pt>
                <c:pt idx="13">
                  <c:v>10</c:v>
                </c:pt>
                <c:pt idx="14">
                  <c:v>10</c:v>
                </c:pt>
                <c:pt idx="15">
                  <c:v>10</c:v>
                </c:pt>
                <c:pt idx="16">
                  <c:v>10</c:v>
                </c:pt>
                <c:pt idx="17">
                  <c:v>10</c:v>
                </c:pt>
                <c:pt idx="18">
                  <c:v>10</c:v>
                </c:pt>
                <c:pt idx="19">
                  <c:v>10</c:v>
                </c:pt>
                <c:pt idx="20">
                  <c:v>10</c:v>
                </c:pt>
                <c:pt idx="21">
                  <c:v>10</c:v>
                </c:pt>
                <c:pt idx="22">
                  <c:v>10</c:v>
                </c:pt>
                <c:pt idx="23">
                  <c:v>10</c:v>
                </c:pt>
                <c:pt idx="24">
                  <c:v>10</c:v>
                </c:pt>
                <c:pt idx="25">
                  <c:v>10</c:v>
                </c:pt>
                <c:pt idx="26">
                  <c:v>10</c:v>
                </c:pt>
                <c:pt idx="27">
                  <c:v>10</c:v>
                </c:pt>
                <c:pt idx="28">
                  <c:v>10</c:v>
                </c:pt>
                <c:pt idx="29">
                  <c:v>10</c:v>
                </c:pt>
                <c:pt idx="30">
                  <c:v>10</c:v>
                </c:pt>
                <c:pt idx="31">
                  <c:v>10</c:v>
                </c:pt>
                <c:pt idx="32">
                  <c:v>10</c:v>
                </c:pt>
                <c:pt idx="33">
                  <c:v>10</c:v>
                </c:pt>
                <c:pt idx="34">
                  <c:v>5</c:v>
                </c:pt>
              </c:numCache>
            </c:numRef>
          </c:val>
        </c:ser>
        <c:marker val="1"/>
        <c:axId val="164391168"/>
        <c:axId val="164578432"/>
      </c:lineChart>
      <c:catAx>
        <c:axId val="164391168"/>
        <c:scaling>
          <c:orientation val="minMax"/>
        </c:scaling>
        <c:axPos val="b"/>
        <c:numFmt formatCode="0.00" sourceLinked="1"/>
        <c:tickLblPos val="nextTo"/>
        <c:crossAx val="164578432"/>
        <c:crosses val="autoZero"/>
        <c:auto val="1"/>
        <c:lblAlgn val="ctr"/>
        <c:lblOffset val="100"/>
        <c:tickLblSkip val="4"/>
        <c:tickMarkSkip val="2"/>
      </c:catAx>
      <c:valAx>
        <c:axId val="164578432"/>
        <c:scaling>
          <c:orientation val="minMax"/>
          <c:max val="100"/>
        </c:scaling>
        <c:axPos val="l"/>
        <c:majorGridlines/>
        <c:numFmt formatCode="0.000" sourceLinked="1"/>
        <c:tickLblPos val="nextTo"/>
        <c:crossAx val="164391168"/>
        <c:crosses val="autoZero"/>
        <c:crossBetween val="between"/>
      </c:valAx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/>
      <c:lineChart>
        <c:grouping val="standard"/>
        <c:ser>
          <c:idx val="1"/>
          <c:order val="0"/>
          <c:tx>
            <c:strRef>
              <c:f>Sheet1!$B$1</c:f>
              <c:strCache>
                <c:ptCount val="1"/>
                <c:pt idx="0">
                  <c:v>BASE</c:v>
                </c:pt>
              </c:strCache>
            </c:strRef>
          </c:tx>
          <c:marker>
            <c:symbol val="none"/>
          </c:marker>
          <c:cat>
            <c:numRef>
              <c:f>Sheet1!$A$2:$A$45</c:f>
              <c:numCache>
                <c:formatCode>0.00</c:formatCode>
                <c:ptCount val="44"/>
                <c:pt idx="0">
                  <c:v>0.01</c:v>
                </c:pt>
                <c:pt idx="1">
                  <c:v>0.02</c:v>
                </c:pt>
                <c:pt idx="2">
                  <c:v>0.03</c:v>
                </c:pt>
                <c:pt idx="3">
                  <c:v>0.04</c:v>
                </c:pt>
                <c:pt idx="4">
                  <c:v>0.05</c:v>
                </c:pt>
                <c:pt idx="5">
                  <c:v>6.0000000000000005E-2</c:v>
                </c:pt>
                <c:pt idx="6">
                  <c:v>7.0000000000000007E-2</c:v>
                </c:pt>
                <c:pt idx="7">
                  <c:v>0.08</c:v>
                </c:pt>
                <c:pt idx="8">
                  <c:v>0.09</c:v>
                </c:pt>
                <c:pt idx="9">
                  <c:v>9.9999999999999992E-2</c:v>
                </c:pt>
                <c:pt idx="10">
                  <c:v>0.10999999999999999</c:v>
                </c:pt>
                <c:pt idx="11">
                  <c:v>0.11999999999999998</c:v>
                </c:pt>
                <c:pt idx="12">
                  <c:v>0.12999999999999998</c:v>
                </c:pt>
                <c:pt idx="13">
                  <c:v>0.13999999999999999</c:v>
                </c:pt>
                <c:pt idx="14">
                  <c:v>0.15</c:v>
                </c:pt>
                <c:pt idx="15">
                  <c:v>0.16</c:v>
                </c:pt>
                <c:pt idx="16">
                  <c:v>0.17</c:v>
                </c:pt>
                <c:pt idx="17">
                  <c:v>0.18000000000000002</c:v>
                </c:pt>
                <c:pt idx="18">
                  <c:v>0.19000000000000003</c:v>
                </c:pt>
                <c:pt idx="19">
                  <c:v>0.20000000000000004</c:v>
                </c:pt>
                <c:pt idx="20">
                  <c:v>0.21000000000000005</c:v>
                </c:pt>
                <c:pt idx="21">
                  <c:v>0.22000000000000006</c:v>
                </c:pt>
                <c:pt idx="22">
                  <c:v>0.23000000000000007</c:v>
                </c:pt>
                <c:pt idx="23">
                  <c:v>0.24000000000000007</c:v>
                </c:pt>
                <c:pt idx="24">
                  <c:v>0.25000000000000006</c:v>
                </c:pt>
                <c:pt idx="25">
                  <c:v>0.26000000000000006</c:v>
                </c:pt>
                <c:pt idx="26">
                  <c:v>0.27000000000000007</c:v>
                </c:pt>
                <c:pt idx="27">
                  <c:v>0.28000000000000008</c:v>
                </c:pt>
                <c:pt idx="28">
                  <c:v>0.29000000000000009</c:v>
                </c:pt>
                <c:pt idx="29">
                  <c:v>0.3000000000000001</c:v>
                </c:pt>
                <c:pt idx="30">
                  <c:v>0.31000000000000011</c:v>
                </c:pt>
                <c:pt idx="31">
                  <c:v>0.32000000000000012</c:v>
                </c:pt>
                <c:pt idx="32">
                  <c:v>0.33000000000000013</c:v>
                </c:pt>
                <c:pt idx="33">
                  <c:v>0.34000000000000014</c:v>
                </c:pt>
                <c:pt idx="34">
                  <c:v>0.35000000000000014</c:v>
                </c:pt>
                <c:pt idx="35">
                  <c:v>0.36000000000000015</c:v>
                </c:pt>
                <c:pt idx="36">
                  <c:v>0.37000000000000016</c:v>
                </c:pt>
                <c:pt idx="37">
                  <c:v>0.38000000000000017</c:v>
                </c:pt>
                <c:pt idx="38">
                  <c:v>0.39000000000000018</c:v>
                </c:pt>
                <c:pt idx="39">
                  <c:v>0.40000000000000019</c:v>
                </c:pt>
                <c:pt idx="40">
                  <c:v>0.4100000000000002</c:v>
                </c:pt>
                <c:pt idx="41">
                  <c:v>0.42000000000000021</c:v>
                </c:pt>
                <c:pt idx="42">
                  <c:v>0.43000000000000022</c:v>
                </c:pt>
                <c:pt idx="43">
                  <c:v>0.44000000000000022</c:v>
                </c:pt>
              </c:numCache>
            </c:numRef>
          </c:cat>
          <c:val>
            <c:numRef>
              <c:f>Sheet1!$B$2:$B$45</c:f>
              <c:numCache>
                <c:formatCode>0.000</c:formatCode>
                <c:ptCount val="44"/>
                <c:pt idx="0">
                  <c:v>28</c:v>
                </c:pt>
                <c:pt idx="1">
                  <c:v>35.5</c:v>
                </c:pt>
                <c:pt idx="2">
                  <c:v>38</c:v>
                </c:pt>
                <c:pt idx="3">
                  <c:v>39.28</c:v>
                </c:pt>
                <c:pt idx="4">
                  <c:v>39.72</c:v>
                </c:pt>
                <c:pt idx="5">
                  <c:v>40</c:v>
                </c:pt>
                <c:pt idx="6">
                  <c:v>15</c:v>
                </c:pt>
                <c:pt idx="7">
                  <c:v>8.5</c:v>
                </c:pt>
                <c:pt idx="8">
                  <c:v>4.5</c:v>
                </c:pt>
                <c:pt idx="9">
                  <c:v>2</c:v>
                </c:pt>
                <c:pt idx="10">
                  <c:v>0.5</c:v>
                </c:pt>
                <c:pt idx="11">
                  <c:v>0.25</c:v>
                </c:pt>
              </c:numCache>
            </c:numRef>
          </c:val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Tx2</c:v>
                </c:pt>
              </c:strCache>
            </c:strRef>
          </c:tx>
          <c:marker>
            <c:symbol val="none"/>
          </c:marker>
          <c:cat>
            <c:numRef>
              <c:f>Sheet1!$A$2:$A$45</c:f>
              <c:numCache>
                <c:formatCode>0.00</c:formatCode>
                <c:ptCount val="44"/>
                <c:pt idx="0">
                  <c:v>0.01</c:v>
                </c:pt>
                <c:pt idx="1">
                  <c:v>0.02</c:v>
                </c:pt>
                <c:pt idx="2">
                  <c:v>0.03</c:v>
                </c:pt>
                <c:pt idx="3">
                  <c:v>0.04</c:v>
                </c:pt>
                <c:pt idx="4">
                  <c:v>0.05</c:v>
                </c:pt>
                <c:pt idx="5">
                  <c:v>6.0000000000000005E-2</c:v>
                </c:pt>
                <c:pt idx="6">
                  <c:v>7.0000000000000007E-2</c:v>
                </c:pt>
                <c:pt idx="7">
                  <c:v>0.08</c:v>
                </c:pt>
                <c:pt idx="8">
                  <c:v>0.09</c:v>
                </c:pt>
                <c:pt idx="9">
                  <c:v>9.9999999999999992E-2</c:v>
                </c:pt>
                <c:pt idx="10">
                  <c:v>0.10999999999999999</c:v>
                </c:pt>
                <c:pt idx="11">
                  <c:v>0.11999999999999998</c:v>
                </c:pt>
                <c:pt idx="12">
                  <c:v>0.12999999999999998</c:v>
                </c:pt>
                <c:pt idx="13">
                  <c:v>0.13999999999999999</c:v>
                </c:pt>
                <c:pt idx="14">
                  <c:v>0.15</c:v>
                </c:pt>
                <c:pt idx="15">
                  <c:v>0.16</c:v>
                </c:pt>
                <c:pt idx="16">
                  <c:v>0.17</c:v>
                </c:pt>
                <c:pt idx="17">
                  <c:v>0.18000000000000002</c:v>
                </c:pt>
                <c:pt idx="18">
                  <c:v>0.19000000000000003</c:v>
                </c:pt>
                <c:pt idx="19">
                  <c:v>0.20000000000000004</c:v>
                </c:pt>
                <c:pt idx="20">
                  <c:v>0.21000000000000005</c:v>
                </c:pt>
                <c:pt idx="21">
                  <c:v>0.22000000000000006</c:v>
                </c:pt>
                <c:pt idx="22">
                  <c:v>0.23000000000000007</c:v>
                </c:pt>
                <c:pt idx="23">
                  <c:v>0.24000000000000007</c:v>
                </c:pt>
                <c:pt idx="24">
                  <c:v>0.25000000000000006</c:v>
                </c:pt>
                <c:pt idx="25">
                  <c:v>0.26000000000000006</c:v>
                </c:pt>
                <c:pt idx="26">
                  <c:v>0.27000000000000007</c:v>
                </c:pt>
                <c:pt idx="27">
                  <c:v>0.28000000000000008</c:v>
                </c:pt>
                <c:pt idx="28">
                  <c:v>0.29000000000000009</c:v>
                </c:pt>
                <c:pt idx="29">
                  <c:v>0.3000000000000001</c:v>
                </c:pt>
                <c:pt idx="30">
                  <c:v>0.31000000000000011</c:v>
                </c:pt>
                <c:pt idx="31">
                  <c:v>0.32000000000000012</c:v>
                </c:pt>
                <c:pt idx="32">
                  <c:v>0.33000000000000013</c:v>
                </c:pt>
                <c:pt idx="33">
                  <c:v>0.34000000000000014</c:v>
                </c:pt>
                <c:pt idx="34">
                  <c:v>0.35000000000000014</c:v>
                </c:pt>
                <c:pt idx="35">
                  <c:v>0.36000000000000015</c:v>
                </c:pt>
                <c:pt idx="36">
                  <c:v>0.37000000000000016</c:v>
                </c:pt>
                <c:pt idx="37">
                  <c:v>0.38000000000000017</c:v>
                </c:pt>
                <c:pt idx="38">
                  <c:v>0.39000000000000018</c:v>
                </c:pt>
                <c:pt idx="39">
                  <c:v>0.40000000000000019</c:v>
                </c:pt>
                <c:pt idx="40">
                  <c:v>0.4100000000000002</c:v>
                </c:pt>
                <c:pt idx="41">
                  <c:v>0.42000000000000021</c:v>
                </c:pt>
                <c:pt idx="42">
                  <c:v>0.43000000000000022</c:v>
                </c:pt>
                <c:pt idx="43">
                  <c:v>0.44000000000000022</c:v>
                </c:pt>
              </c:numCache>
            </c:numRef>
          </c:cat>
          <c:val>
            <c:numRef>
              <c:f>Sheet1!$C$2:$C$45</c:f>
              <c:numCache>
                <c:formatCode>0.000</c:formatCode>
                <c:ptCount val="44"/>
                <c:pt idx="0">
                  <c:v>6</c:v>
                </c:pt>
                <c:pt idx="1">
                  <c:v>15</c:v>
                </c:pt>
                <c:pt idx="2">
                  <c:v>20</c:v>
                </c:pt>
                <c:pt idx="3">
                  <c:v>24</c:v>
                </c:pt>
                <c:pt idx="4">
                  <c:v>26</c:v>
                </c:pt>
                <c:pt idx="5">
                  <c:v>27.5</c:v>
                </c:pt>
                <c:pt idx="6">
                  <c:v>28.7</c:v>
                </c:pt>
                <c:pt idx="7">
                  <c:v>29.3</c:v>
                </c:pt>
                <c:pt idx="8">
                  <c:v>29.7</c:v>
                </c:pt>
                <c:pt idx="9">
                  <c:v>30</c:v>
                </c:pt>
                <c:pt idx="10">
                  <c:v>10</c:v>
                </c:pt>
                <c:pt idx="11">
                  <c:v>6</c:v>
                </c:pt>
                <c:pt idx="12">
                  <c:v>3</c:v>
                </c:pt>
                <c:pt idx="13">
                  <c:v>2</c:v>
                </c:pt>
                <c:pt idx="14">
                  <c:v>1</c:v>
                </c:pt>
                <c:pt idx="15">
                  <c:v>0.5</c:v>
                </c:pt>
                <c:pt idx="16">
                  <c:v>0.4</c:v>
                </c:pt>
                <c:pt idx="17">
                  <c:v>0.3</c:v>
                </c:pt>
                <c:pt idx="18">
                  <c:v>0.2</c:v>
                </c:pt>
                <c:pt idx="19">
                  <c:v>0.1</c:v>
                </c:pt>
                <c:pt idx="20">
                  <c:v>0.05</c:v>
                </c:pt>
                <c:pt idx="21">
                  <c:v>0.03</c:v>
                </c:pt>
              </c:numCache>
            </c:numRef>
          </c:val>
        </c:ser>
        <c:ser>
          <c:idx val="3"/>
          <c:order val="2"/>
          <c:tx>
            <c:strRef>
              <c:f>Sheet1!$D$1</c:f>
              <c:strCache>
                <c:ptCount val="1"/>
                <c:pt idx="0">
                  <c:v>Tx3</c:v>
                </c:pt>
              </c:strCache>
            </c:strRef>
          </c:tx>
          <c:marker>
            <c:symbol val="none"/>
          </c:marker>
          <c:cat>
            <c:numRef>
              <c:f>Sheet1!$A$2:$A$45</c:f>
              <c:numCache>
                <c:formatCode>0.00</c:formatCode>
                <c:ptCount val="44"/>
                <c:pt idx="0">
                  <c:v>0.01</c:v>
                </c:pt>
                <c:pt idx="1">
                  <c:v>0.02</c:v>
                </c:pt>
                <c:pt idx="2">
                  <c:v>0.03</c:v>
                </c:pt>
                <c:pt idx="3">
                  <c:v>0.04</c:v>
                </c:pt>
                <c:pt idx="4">
                  <c:v>0.05</c:v>
                </c:pt>
                <c:pt idx="5">
                  <c:v>6.0000000000000005E-2</c:v>
                </c:pt>
                <c:pt idx="6">
                  <c:v>7.0000000000000007E-2</c:v>
                </c:pt>
                <c:pt idx="7">
                  <c:v>0.08</c:v>
                </c:pt>
                <c:pt idx="8">
                  <c:v>0.09</c:v>
                </c:pt>
                <c:pt idx="9">
                  <c:v>9.9999999999999992E-2</c:v>
                </c:pt>
                <c:pt idx="10">
                  <c:v>0.10999999999999999</c:v>
                </c:pt>
                <c:pt idx="11">
                  <c:v>0.11999999999999998</c:v>
                </c:pt>
                <c:pt idx="12">
                  <c:v>0.12999999999999998</c:v>
                </c:pt>
                <c:pt idx="13">
                  <c:v>0.13999999999999999</c:v>
                </c:pt>
                <c:pt idx="14">
                  <c:v>0.15</c:v>
                </c:pt>
                <c:pt idx="15">
                  <c:v>0.16</c:v>
                </c:pt>
                <c:pt idx="16">
                  <c:v>0.17</c:v>
                </c:pt>
                <c:pt idx="17">
                  <c:v>0.18000000000000002</c:v>
                </c:pt>
                <c:pt idx="18">
                  <c:v>0.19000000000000003</c:v>
                </c:pt>
                <c:pt idx="19">
                  <c:v>0.20000000000000004</c:v>
                </c:pt>
                <c:pt idx="20">
                  <c:v>0.21000000000000005</c:v>
                </c:pt>
                <c:pt idx="21">
                  <c:v>0.22000000000000006</c:v>
                </c:pt>
                <c:pt idx="22">
                  <c:v>0.23000000000000007</c:v>
                </c:pt>
                <c:pt idx="23">
                  <c:v>0.24000000000000007</c:v>
                </c:pt>
                <c:pt idx="24">
                  <c:v>0.25000000000000006</c:v>
                </c:pt>
                <c:pt idx="25">
                  <c:v>0.26000000000000006</c:v>
                </c:pt>
                <c:pt idx="26">
                  <c:v>0.27000000000000007</c:v>
                </c:pt>
                <c:pt idx="27">
                  <c:v>0.28000000000000008</c:v>
                </c:pt>
                <c:pt idx="28">
                  <c:v>0.29000000000000009</c:v>
                </c:pt>
                <c:pt idx="29">
                  <c:v>0.3000000000000001</c:v>
                </c:pt>
                <c:pt idx="30">
                  <c:v>0.31000000000000011</c:v>
                </c:pt>
                <c:pt idx="31">
                  <c:v>0.32000000000000012</c:v>
                </c:pt>
                <c:pt idx="32">
                  <c:v>0.33000000000000013</c:v>
                </c:pt>
                <c:pt idx="33">
                  <c:v>0.34000000000000014</c:v>
                </c:pt>
                <c:pt idx="34">
                  <c:v>0.35000000000000014</c:v>
                </c:pt>
                <c:pt idx="35">
                  <c:v>0.36000000000000015</c:v>
                </c:pt>
                <c:pt idx="36">
                  <c:v>0.37000000000000016</c:v>
                </c:pt>
                <c:pt idx="37">
                  <c:v>0.38000000000000017</c:v>
                </c:pt>
                <c:pt idx="38">
                  <c:v>0.39000000000000018</c:v>
                </c:pt>
                <c:pt idx="39">
                  <c:v>0.40000000000000019</c:v>
                </c:pt>
                <c:pt idx="40">
                  <c:v>0.4100000000000002</c:v>
                </c:pt>
                <c:pt idx="41">
                  <c:v>0.42000000000000021</c:v>
                </c:pt>
                <c:pt idx="42">
                  <c:v>0.43000000000000022</c:v>
                </c:pt>
                <c:pt idx="43">
                  <c:v>0.44000000000000022</c:v>
                </c:pt>
              </c:numCache>
            </c:numRef>
          </c:cat>
          <c:val>
            <c:numRef>
              <c:f>Sheet1!$D$2:$D$44</c:f>
              <c:numCache>
                <c:formatCode>0.000</c:formatCode>
                <c:ptCount val="43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7</c:v>
                </c:pt>
                <c:pt idx="4">
                  <c:v>9</c:v>
                </c:pt>
                <c:pt idx="5">
                  <c:v>10.5</c:v>
                </c:pt>
                <c:pt idx="6">
                  <c:v>12</c:v>
                </c:pt>
                <c:pt idx="7">
                  <c:v>13.2</c:v>
                </c:pt>
                <c:pt idx="8">
                  <c:v>14.4</c:v>
                </c:pt>
                <c:pt idx="9">
                  <c:v>15.6</c:v>
                </c:pt>
                <c:pt idx="10">
                  <c:v>16.399999999999999</c:v>
                </c:pt>
                <c:pt idx="11">
                  <c:v>17</c:v>
                </c:pt>
                <c:pt idx="12">
                  <c:v>17.5</c:v>
                </c:pt>
                <c:pt idx="13">
                  <c:v>18</c:v>
                </c:pt>
                <c:pt idx="14">
                  <c:v>18.25</c:v>
                </c:pt>
                <c:pt idx="15">
                  <c:v>18.5</c:v>
                </c:pt>
                <c:pt idx="16">
                  <c:v>18.75</c:v>
                </c:pt>
                <c:pt idx="17">
                  <c:v>19</c:v>
                </c:pt>
                <c:pt idx="18">
                  <c:v>19.25</c:v>
                </c:pt>
                <c:pt idx="19">
                  <c:v>19.5</c:v>
                </c:pt>
                <c:pt idx="20">
                  <c:v>19.600000000000001</c:v>
                </c:pt>
                <c:pt idx="21">
                  <c:v>6</c:v>
                </c:pt>
                <c:pt idx="22">
                  <c:v>3</c:v>
                </c:pt>
                <c:pt idx="23">
                  <c:v>1.5</c:v>
                </c:pt>
                <c:pt idx="24">
                  <c:v>0.75</c:v>
                </c:pt>
                <c:pt idx="25">
                  <c:v>0.5</c:v>
                </c:pt>
                <c:pt idx="26">
                  <c:v>0.4</c:v>
                </c:pt>
                <c:pt idx="27">
                  <c:v>0.3</c:v>
                </c:pt>
                <c:pt idx="28">
                  <c:v>0.2</c:v>
                </c:pt>
                <c:pt idx="29">
                  <c:v>0.1</c:v>
                </c:pt>
                <c:pt idx="30">
                  <c:v>0.05</c:v>
                </c:pt>
                <c:pt idx="31">
                  <c:v>0.02</c:v>
                </c:pt>
                <c:pt idx="32">
                  <c:v>0.01</c:v>
                </c:pt>
              </c:numCache>
            </c:numRef>
          </c:val>
        </c:ser>
        <c:ser>
          <c:idx val="0"/>
          <c:order val="3"/>
          <c:tx>
            <c:strRef>
              <c:f>Sheet1!$E$1</c:f>
              <c:strCache>
                <c:ptCount val="1"/>
                <c:pt idx="0">
                  <c:v>Tx4</c:v>
                </c:pt>
              </c:strCache>
            </c:strRef>
          </c:tx>
          <c:marker>
            <c:symbol val="none"/>
          </c:marker>
          <c:val>
            <c:numRef>
              <c:f>Sheet1!$E$3:$E$44</c:f>
              <c:numCache>
                <c:formatCode>0.000</c:formatCode>
                <c:ptCount val="42"/>
                <c:pt idx="0">
                  <c:v>1</c:v>
                </c:pt>
                <c:pt idx="1">
                  <c:v>1.5</c:v>
                </c:pt>
                <c:pt idx="2">
                  <c:v>2</c:v>
                </c:pt>
                <c:pt idx="3">
                  <c:v>2.5</c:v>
                </c:pt>
                <c:pt idx="4">
                  <c:v>3</c:v>
                </c:pt>
                <c:pt idx="5">
                  <c:v>3.5</c:v>
                </c:pt>
                <c:pt idx="6">
                  <c:v>4</c:v>
                </c:pt>
                <c:pt idx="7">
                  <c:v>4.5</c:v>
                </c:pt>
                <c:pt idx="8">
                  <c:v>4.875</c:v>
                </c:pt>
                <c:pt idx="9">
                  <c:v>5.25</c:v>
                </c:pt>
                <c:pt idx="10">
                  <c:v>5.625</c:v>
                </c:pt>
                <c:pt idx="11">
                  <c:v>6</c:v>
                </c:pt>
                <c:pt idx="12">
                  <c:v>6.3</c:v>
                </c:pt>
                <c:pt idx="13">
                  <c:v>6.6</c:v>
                </c:pt>
                <c:pt idx="14">
                  <c:v>6.9</c:v>
                </c:pt>
                <c:pt idx="15">
                  <c:v>7.2</c:v>
                </c:pt>
                <c:pt idx="16">
                  <c:v>7.5</c:v>
                </c:pt>
                <c:pt idx="17">
                  <c:v>7.8</c:v>
                </c:pt>
                <c:pt idx="18">
                  <c:v>8</c:v>
                </c:pt>
                <c:pt idx="19">
                  <c:v>8.1999999999999993</c:v>
                </c:pt>
                <c:pt idx="20">
                  <c:v>8.35</c:v>
                </c:pt>
                <c:pt idx="21">
                  <c:v>8.5</c:v>
                </c:pt>
                <c:pt idx="22">
                  <c:v>8.625</c:v>
                </c:pt>
                <c:pt idx="23">
                  <c:v>8.75</c:v>
                </c:pt>
                <c:pt idx="24">
                  <c:v>8.875</c:v>
                </c:pt>
                <c:pt idx="25">
                  <c:v>9</c:v>
                </c:pt>
                <c:pt idx="26">
                  <c:v>9.125</c:v>
                </c:pt>
                <c:pt idx="27">
                  <c:v>9.25</c:v>
                </c:pt>
                <c:pt idx="28">
                  <c:v>9.375</c:v>
                </c:pt>
                <c:pt idx="29">
                  <c:v>9.5</c:v>
                </c:pt>
                <c:pt idx="30">
                  <c:v>9.625</c:v>
                </c:pt>
                <c:pt idx="31">
                  <c:v>9.75</c:v>
                </c:pt>
                <c:pt idx="32">
                  <c:v>6.375</c:v>
                </c:pt>
                <c:pt idx="33">
                  <c:v>3</c:v>
                </c:pt>
                <c:pt idx="34">
                  <c:v>1.875</c:v>
                </c:pt>
                <c:pt idx="35">
                  <c:v>0.75</c:v>
                </c:pt>
                <c:pt idx="36">
                  <c:v>0.5</c:v>
                </c:pt>
                <c:pt idx="37">
                  <c:v>0.25</c:v>
                </c:pt>
                <c:pt idx="38">
                  <c:v>0.2</c:v>
                </c:pt>
                <c:pt idx="39">
                  <c:v>0.15</c:v>
                </c:pt>
                <c:pt idx="40">
                  <c:v>0.1</c:v>
                </c:pt>
                <c:pt idx="41">
                  <c:v>0.05</c:v>
                </c:pt>
              </c:numCache>
            </c:numRef>
          </c:val>
        </c:ser>
        <c:marker val="1"/>
        <c:axId val="183109504"/>
        <c:axId val="193303296"/>
      </c:lineChart>
      <c:catAx>
        <c:axId val="183109504"/>
        <c:scaling>
          <c:orientation val="minMax"/>
        </c:scaling>
        <c:axPos val="b"/>
        <c:numFmt formatCode="0.00" sourceLinked="1"/>
        <c:tickLblPos val="nextTo"/>
        <c:crossAx val="193303296"/>
        <c:crosses val="autoZero"/>
        <c:auto val="1"/>
        <c:lblAlgn val="ctr"/>
        <c:lblOffset val="100"/>
      </c:catAx>
      <c:valAx>
        <c:axId val="193303296"/>
        <c:scaling>
          <c:orientation val="minMax"/>
        </c:scaling>
        <c:axPos val="l"/>
        <c:majorGridlines/>
        <c:numFmt formatCode="0.000" sourceLinked="1"/>
        <c:tickLblPos val="nextTo"/>
        <c:crossAx val="18310950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9272486772486772"/>
          <c:y val="2.1214639836687092E-2"/>
          <c:w val="0.18743386243386248"/>
          <c:h val="0.80633615242539125"/>
        </c:manualLayout>
      </c:layout>
    </c:legend>
    <c:plotVisOnly val="1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>
              <a:defRPr sz="13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256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 algn="r">
              <a:defRPr sz="13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>
              <a:defRPr sz="13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2560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 algn="r">
              <a:defRPr sz="1300" smtClean="0"/>
            </a:lvl1pPr>
          </a:lstStyle>
          <a:p>
            <a:pPr>
              <a:defRPr/>
            </a:pPr>
            <a:fld id="{8BF773BF-D77A-4569-A828-2ECF671FBA7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>
              <a:defRPr sz="13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256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 algn="r">
              <a:defRPr sz="13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8500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4720" y="4415790"/>
            <a:ext cx="5140960" cy="418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>
              <a:defRPr sz="13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2560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 algn="r">
              <a:defRPr sz="1300" smtClean="0"/>
            </a:lvl1pPr>
          </a:lstStyle>
          <a:p>
            <a:pPr>
              <a:defRPr/>
            </a:pPr>
            <a:fld id="{D4435A59-E541-4D6A-BB56-D574698F92E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435A59-E541-4D6A-BB56-D574698F92E7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435A59-E541-4D6A-BB56-D574698F92E7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435A59-E541-4D6A-BB56-D574698F92E7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435A59-E541-4D6A-BB56-D574698F92E7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1524000"/>
          </a:xfrm>
          <a:prstGeom prst="rect">
            <a:avLst/>
          </a:prstGeom>
          <a:solidFill>
            <a:srgbClr val="070C3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924175"/>
            <a:ext cx="236220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0" y="6559550"/>
            <a:ext cx="9144000" cy="304800"/>
          </a:xfrm>
          <a:prstGeom prst="rect">
            <a:avLst/>
          </a:prstGeom>
          <a:solidFill>
            <a:srgbClr val="FFB91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pic>
        <p:nvPicPr>
          <p:cNvPr id="7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6230938"/>
            <a:ext cx="3395663" cy="16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18"/>
          <p:cNvSpPr txBox="1">
            <a:spLocks noChangeArrowheads="1"/>
          </p:cNvSpPr>
          <p:nvPr/>
        </p:nvSpPr>
        <p:spPr bwMode="auto">
          <a:xfrm>
            <a:off x="-138113" y="4191000"/>
            <a:ext cx="5486401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457200" y="1676400"/>
            <a:ext cx="8458200" cy="1143000"/>
          </a:xfrm>
        </p:spPr>
        <p:txBody>
          <a:bodyPr/>
          <a:lstStyle>
            <a:lvl1pPr marL="0" indent="0">
              <a:buFont typeface="Times"/>
              <a:buNone/>
              <a:defRPr sz="2800" b="1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041" name="Rectangle 17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228600"/>
            <a:ext cx="8458200" cy="1295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Rectangle 23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6740525" y="6159500"/>
            <a:ext cx="2174875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600" b="1" smtClean="0">
                <a:latin typeface="+mn-lt"/>
              </a:defRPr>
            </a:lvl1pPr>
          </a:lstStyle>
          <a:p>
            <a:pPr>
              <a:defRPr/>
            </a:pPr>
            <a:fld id="{FF639333-5429-4FF0-83D6-E1FB10359196}" type="datetime4">
              <a:rPr lang="en-US"/>
              <a:pPr>
                <a:defRPr/>
              </a:pPr>
              <a:t>May 22, 2013</a:t>
            </a:fld>
            <a:endParaRPr lang="en-US" dirty="0"/>
          </a:p>
        </p:txBody>
      </p:sp>
      <p:sp>
        <p:nvSpPr>
          <p:cNvPr id="10" name="Rectangle 2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63550" y="4205288"/>
            <a:ext cx="4108450" cy="134143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600" smtClean="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" name="TextBox 10"/>
          <p:cNvSpPr txBox="1"/>
          <p:nvPr userDrawn="1"/>
        </p:nvSpPr>
        <p:spPr>
          <a:xfrm>
            <a:off x="2975674" y="6519446"/>
            <a:ext cx="35336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Parker Proprietary and Confidential</a:t>
            </a:r>
            <a:endParaRPr lang="en-US" sz="160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4FD2B9-EB64-4C7E-BEE2-66F40B4B08E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2975674" y="6519446"/>
            <a:ext cx="35336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Parker Proprietary and Confidential</a:t>
            </a:r>
            <a:endParaRPr lang="en-US" sz="16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703121-18AC-47FD-B923-931CE1EDF75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6400"/>
            <a:ext cx="40005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676400"/>
            <a:ext cx="40005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5356B-C38A-4ECA-B51F-C264153DF97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8CD8CC-5A02-4645-89B3-469342AEC79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CF5843-C46F-4DC5-9834-FB16DC33050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D26E48-A7F4-4682-A82F-44206C6383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C99D5B-3656-41E2-89BD-6A0C728A9CF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CC98AD-FECF-44F7-9FBF-A53A1C4A760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1A2343-2616-463E-89B5-E45098596B3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00850" y="304800"/>
            <a:ext cx="211455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19125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C34B8A-4303-49B3-91F4-C54D9CB1B57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FFB91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04800"/>
            <a:ext cx="8458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76400"/>
            <a:ext cx="8153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1600" y="61849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+mn-lt"/>
              </a:defRPr>
            </a:lvl1pPr>
          </a:lstStyle>
          <a:p>
            <a:pPr>
              <a:defRPr/>
            </a:pPr>
            <a:fld id="{E1A090FC-EAC5-42D0-83DA-A93026B9206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030" name="Picture 7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40663" y="6121400"/>
            <a:ext cx="776287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70C3C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70C3C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70C3C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70C3C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70C3C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70C3C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70C3C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70C3C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70C3C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Times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Times"/>
        <a:buChar char="•"/>
        <a:defRPr sz="2800">
          <a:solidFill>
            <a:schemeClr val="accent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Times"/>
        <a:buChar char="•"/>
        <a:defRPr sz="2400">
          <a:solidFill>
            <a:schemeClr val="accent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Times"/>
        <a:buChar char="•"/>
        <a:defRPr sz="2000">
          <a:solidFill>
            <a:schemeClr val="accent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Times"/>
        <a:buChar char="•"/>
        <a:defRPr sz="2000">
          <a:solidFill>
            <a:schemeClr val="accent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Times"/>
        <a:buChar char="•"/>
        <a:defRPr sz="2000">
          <a:solidFill>
            <a:schemeClr val="accent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Times"/>
        <a:buChar char="•"/>
        <a:defRPr sz="2000">
          <a:solidFill>
            <a:schemeClr val="accent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Times"/>
        <a:buChar char="•"/>
        <a:defRPr sz="2000">
          <a:solidFill>
            <a:schemeClr val="accent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Times"/>
        <a:buChar char="•"/>
        <a:defRPr sz="2000">
          <a:solidFill>
            <a:schemeClr val="accent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113211" y="400594"/>
            <a:ext cx="8917578" cy="1123406"/>
          </a:xfrm>
        </p:spPr>
        <p:txBody>
          <a:bodyPr/>
          <a:lstStyle/>
          <a:p>
            <a:pPr eaLnBrk="1" hangingPunct="1"/>
            <a:r>
              <a:rPr lang="en-US" dirty="0" smtClean="0"/>
              <a:t>Arc </a:t>
            </a:r>
            <a:r>
              <a:rPr lang="en-US" dirty="0" smtClean="0"/>
              <a:t>Flash </a:t>
            </a:r>
            <a:r>
              <a:rPr lang="en-US" dirty="0" smtClean="0"/>
              <a:t>Energy</a:t>
            </a:r>
            <a:endParaRPr lang="en-US" dirty="0" smtClean="0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quarter" idx="10"/>
          </p:nvPr>
        </p:nvSpPr>
        <p:spPr>
          <a:xfrm>
            <a:off x="5271247" y="5984687"/>
            <a:ext cx="3254189" cy="457200"/>
          </a:xfrm>
        </p:spPr>
        <p:txBody>
          <a:bodyPr/>
          <a:lstStyle/>
          <a:p>
            <a:pPr>
              <a:defRPr/>
            </a:pPr>
            <a:r>
              <a:rPr lang="en-US" sz="2000" dirty="0" smtClean="0"/>
              <a:t>May 22, </a:t>
            </a:r>
            <a:r>
              <a:rPr lang="en-US" sz="2000" dirty="0" smtClean="0"/>
              <a:t>2013</a:t>
            </a:r>
            <a:endParaRPr lang="en-US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7919" y="1854654"/>
            <a:ext cx="3433082" cy="3968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458200" cy="737191"/>
          </a:xfrm>
        </p:spPr>
        <p:txBody>
          <a:bodyPr/>
          <a:lstStyle/>
          <a:p>
            <a:r>
              <a:rPr lang="en-US" dirty="0" smtClean="0"/>
              <a:t>Arc Flash </a:t>
            </a:r>
            <a:r>
              <a:rPr lang="en-US" sz="1800" dirty="0" smtClean="0"/>
              <a:t>Occurrence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177800" y="6217557"/>
            <a:ext cx="1905000" cy="457200"/>
          </a:xfrm>
        </p:spPr>
        <p:txBody>
          <a:bodyPr/>
          <a:lstStyle/>
          <a:p>
            <a:pPr>
              <a:defRPr/>
            </a:pPr>
            <a:fld id="{564FD2B9-EB64-4C7E-BEE2-66F40B4B08E9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322" y="1314620"/>
            <a:ext cx="2515711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" name="Rectangle 3"/>
          <p:cNvSpPr>
            <a:spLocks noChangeArrowheads="1"/>
          </p:cNvSpPr>
          <p:nvPr/>
        </p:nvSpPr>
        <p:spPr bwMode="auto">
          <a:xfrm>
            <a:off x="385012" y="4440010"/>
            <a:ext cx="82873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 smtClean="0">
                <a:latin typeface="Calibri" pitchFamily="34" charset="0"/>
              </a:rPr>
              <a:t>An arc flash is an electrical release of energy hotter than the surface of the sun and capable of exploding with the strength of eight sticks of dynamite.  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1768" y="1314620"/>
            <a:ext cx="28956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80104" y="1314620"/>
            <a:ext cx="2670375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458200" cy="737191"/>
          </a:xfrm>
        </p:spPr>
        <p:txBody>
          <a:bodyPr/>
          <a:lstStyle/>
          <a:p>
            <a:r>
              <a:rPr lang="en-US" dirty="0" smtClean="0"/>
              <a:t>Arc </a:t>
            </a:r>
            <a:r>
              <a:rPr lang="en-US" dirty="0" smtClean="0"/>
              <a:t>Flash </a:t>
            </a:r>
            <a:r>
              <a:rPr lang="en-US" sz="2000" dirty="0" smtClean="0"/>
              <a:t>– AC Incident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4FD2B9-EB64-4C7E-BEE2-66F40B4B08E9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325" y="1332137"/>
            <a:ext cx="5453744" cy="4845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598715" y="923444"/>
            <a:ext cx="68797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rgbClr val="0070C0"/>
                </a:solidFill>
                <a:latin typeface="Calibri" pitchFamily="34" charset="0"/>
              </a:rPr>
              <a:t>Current Limitation with a Current-limiting Fuse</a:t>
            </a:r>
            <a:endParaRPr lang="en-US" sz="1800" dirty="0">
              <a:solidFill>
                <a:srgbClr val="0070C0"/>
              </a:solidFill>
              <a:latin typeface="Calibri" pitchFamily="34" charset="0"/>
            </a:endParaRPr>
          </a:p>
        </p:txBody>
      </p:sp>
      <p:cxnSp>
        <p:nvCxnSpPr>
          <p:cNvPr id="6" name="Straight Arrow Connector 5"/>
          <p:cNvCxnSpPr/>
          <p:nvPr/>
        </p:nvCxnSpPr>
        <p:spPr bwMode="auto">
          <a:xfrm>
            <a:off x="2926080" y="2425566"/>
            <a:ext cx="933651" cy="127053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8" name="TextBox 7"/>
          <p:cNvSpPr txBox="1"/>
          <p:nvPr/>
        </p:nvSpPr>
        <p:spPr>
          <a:xfrm>
            <a:off x="221381" y="2204184"/>
            <a:ext cx="3301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Slope based on current limiting fuse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9" name="Straight Arrow Connector 8"/>
          <p:cNvCxnSpPr>
            <a:stCxn id="10" idx="1"/>
          </p:cNvCxnSpPr>
          <p:nvPr/>
        </p:nvCxnSpPr>
        <p:spPr bwMode="auto">
          <a:xfrm flipH="1">
            <a:off x="4100363" y="2135089"/>
            <a:ext cx="989795" cy="117600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0" name="TextBox 9"/>
          <p:cNvSpPr txBox="1"/>
          <p:nvPr/>
        </p:nvSpPr>
        <p:spPr>
          <a:xfrm>
            <a:off x="5090158" y="1981200"/>
            <a:ext cx="23966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Peak Energy Release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11" name="Straight Arrow Connector 10"/>
          <p:cNvCxnSpPr>
            <a:stCxn id="12" idx="1"/>
          </p:cNvCxnSpPr>
          <p:nvPr/>
        </p:nvCxnSpPr>
        <p:spPr bwMode="auto">
          <a:xfrm flipH="1">
            <a:off x="4437248" y="3771383"/>
            <a:ext cx="1153426" cy="5947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2" name="TextBox 11"/>
          <p:cNvSpPr txBox="1"/>
          <p:nvPr/>
        </p:nvSpPr>
        <p:spPr>
          <a:xfrm>
            <a:off x="5590674" y="3617494"/>
            <a:ext cx="15512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Arc Energy Decay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 bwMode="auto">
          <a:xfrm>
            <a:off x="2752825" y="2656573"/>
            <a:ext cx="1309036" cy="136678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4" name="TextBox 13"/>
          <p:cNvSpPr txBox="1"/>
          <p:nvPr/>
        </p:nvSpPr>
        <p:spPr>
          <a:xfrm>
            <a:off x="1634690" y="2499361"/>
            <a:ext cx="12336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Arcing Energy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15" name="Straight Arrow Connector 14"/>
          <p:cNvCxnSpPr>
            <a:stCxn id="16" idx="1"/>
          </p:cNvCxnSpPr>
          <p:nvPr/>
        </p:nvCxnSpPr>
        <p:spPr bwMode="auto">
          <a:xfrm flipH="1" flipV="1">
            <a:off x="4620127" y="4475749"/>
            <a:ext cx="1424539" cy="40895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6" name="TextBox 15"/>
          <p:cNvSpPr txBox="1"/>
          <p:nvPr/>
        </p:nvSpPr>
        <p:spPr>
          <a:xfrm>
            <a:off x="6044666" y="4730817"/>
            <a:ext cx="15095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Clearing Time (tA)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458200" cy="737191"/>
          </a:xfrm>
        </p:spPr>
        <p:txBody>
          <a:bodyPr/>
          <a:lstStyle/>
          <a:p>
            <a:r>
              <a:rPr lang="en-US" dirty="0" smtClean="0"/>
              <a:t>Arc </a:t>
            </a:r>
            <a:r>
              <a:rPr lang="en-US" dirty="0" smtClean="0"/>
              <a:t>Flash </a:t>
            </a:r>
            <a:r>
              <a:rPr lang="en-US" sz="2000" dirty="0" smtClean="0"/>
              <a:t>– </a:t>
            </a:r>
            <a:r>
              <a:rPr lang="en-US" sz="2000" dirty="0" smtClean="0"/>
              <a:t>DC </a:t>
            </a:r>
            <a:r>
              <a:rPr lang="en-US" sz="2000" dirty="0" smtClean="0"/>
              <a:t>Incident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4FD2B9-EB64-4C7E-BEE2-66F40B4B08E9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598715" y="923444"/>
            <a:ext cx="68797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rgbClr val="0070C0"/>
                </a:solidFill>
                <a:latin typeface="Calibri" pitchFamily="34" charset="0"/>
              </a:rPr>
              <a:t>Current Limitation with a Current-limiting Fuse</a:t>
            </a:r>
            <a:endParaRPr lang="en-US" sz="1800" dirty="0">
              <a:solidFill>
                <a:srgbClr val="0070C0"/>
              </a:solidFill>
              <a:latin typeface="Calibri" pitchFamily="34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6606" y="1417185"/>
            <a:ext cx="5254308" cy="4804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Arrow Connector 7"/>
          <p:cNvCxnSpPr/>
          <p:nvPr/>
        </p:nvCxnSpPr>
        <p:spPr bwMode="auto">
          <a:xfrm>
            <a:off x="3628724" y="1703672"/>
            <a:ext cx="587141" cy="69301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9" name="TextBox 8"/>
          <p:cNvSpPr txBox="1"/>
          <p:nvPr/>
        </p:nvSpPr>
        <p:spPr>
          <a:xfrm>
            <a:off x="2781700" y="1453415"/>
            <a:ext cx="23966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Slope based on Inductance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10" name="Straight Arrow Connector 9"/>
          <p:cNvCxnSpPr>
            <a:stCxn id="11" idx="1"/>
          </p:cNvCxnSpPr>
          <p:nvPr/>
        </p:nvCxnSpPr>
        <p:spPr bwMode="auto">
          <a:xfrm flipH="1">
            <a:off x="3705726" y="2394973"/>
            <a:ext cx="1865696" cy="81986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1" name="TextBox 10"/>
          <p:cNvSpPr txBox="1"/>
          <p:nvPr/>
        </p:nvSpPr>
        <p:spPr>
          <a:xfrm>
            <a:off x="5571422" y="2241084"/>
            <a:ext cx="23966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Peak Energy Release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12" name="Straight Arrow Connector 11"/>
          <p:cNvCxnSpPr>
            <a:stCxn id="13" idx="1"/>
          </p:cNvCxnSpPr>
          <p:nvPr/>
        </p:nvCxnSpPr>
        <p:spPr bwMode="auto">
          <a:xfrm flipH="1">
            <a:off x="3878980" y="3309371"/>
            <a:ext cx="1942699" cy="59848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3" name="TextBox 12"/>
          <p:cNvSpPr txBox="1"/>
          <p:nvPr/>
        </p:nvSpPr>
        <p:spPr>
          <a:xfrm>
            <a:off x="5821679" y="3155482"/>
            <a:ext cx="3014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Decay based on Plasma Resistance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14" name="Straight Arrow Connector 13"/>
          <p:cNvCxnSpPr>
            <a:stCxn id="15" idx="3"/>
          </p:cNvCxnSpPr>
          <p:nvPr/>
        </p:nvCxnSpPr>
        <p:spPr bwMode="auto">
          <a:xfrm flipV="1">
            <a:off x="2743201" y="4331368"/>
            <a:ext cx="827772" cy="12180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1509563" y="4299285"/>
            <a:ext cx="12336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Arcing Energy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16" name="Straight Arrow Connector 15"/>
          <p:cNvCxnSpPr>
            <a:stCxn id="17" idx="1"/>
          </p:cNvCxnSpPr>
          <p:nvPr/>
        </p:nvCxnSpPr>
        <p:spPr bwMode="auto">
          <a:xfrm flipH="1" flipV="1">
            <a:off x="4552750" y="4745255"/>
            <a:ext cx="673769" cy="66884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7" name="TextBox 16"/>
          <p:cNvSpPr txBox="1"/>
          <p:nvPr/>
        </p:nvSpPr>
        <p:spPr>
          <a:xfrm>
            <a:off x="5226519" y="5260206"/>
            <a:ext cx="15095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Clearing Time (tA)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458200" cy="737191"/>
          </a:xfrm>
        </p:spPr>
        <p:txBody>
          <a:bodyPr/>
          <a:lstStyle/>
          <a:p>
            <a:r>
              <a:rPr lang="en-US" dirty="0" smtClean="0"/>
              <a:t>Arc </a:t>
            </a:r>
            <a:r>
              <a:rPr lang="en-US" dirty="0" smtClean="0"/>
              <a:t>Flash </a:t>
            </a:r>
            <a:r>
              <a:rPr lang="en-US" sz="2000" dirty="0" smtClean="0"/>
              <a:t>– Incident Energy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4FD2B9-EB64-4C7E-BEE2-66F40B4B08E9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90889" y="923444"/>
            <a:ext cx="82392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rgbClr val="0070C0"/>
                </a:solidFill>
                <a:latin typeface="Calibri" pitchFamily="34" charset="0"/>
              </a:rPr>
              <a:t>Which energy curve is more indicative of an actual curve of an arc flash incident?</a:t>
            </a:r>
            <a:endParaRPr lang="en-US" sz="1800" dirty="0">
              <a:solidFill>
                <a:srgbClr val="0070C0"/>
              </a:solidFill>
              <a:latin typeface="Calibri" pitchFamily="34" charset="0"/>
            </a:endParaRPr>
          </a:p>
        </p:txBody>
      </p:sp>
      <p:graphicFrame>
        <p:nvGraphicFramePr>
          <p:cNvPr id="8" name="Chart 7"/>
          <p:cNvGraphicFramePr/>
          <p:nvPr/>
        </p:nvGraphicFramePr>
        <p:xfrm>
          <a:off x="532342" y="1538590"/>
          <a:ext cx="384048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Chart 8"/>
          <p:cNvGraphicFramePr/>
          <p:nvPr/>
        </p:nvGraphicFramePr>
        <p:xfrm>
          <a:off x="4677323" y="1509714"/>
          <a:ext cx="384048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1" name="Straight Arrow Connector 10"/>
          <p:cNvCxnSpPr/>
          <p:nvPr/>
        </p:nvCxnSpPr>
        <p:spPr bwMode="auto">
          <a:xfrm>
            <a:off x="4928135" y="1501541"/>
            <a:ext cx="587141" cy="69301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3" name="TextBox 12"/>
          <p:cNvSpPr txBox="1"/>
          <p:nvPr/>
        </p:nvSpPr>
        <p:spPr>
          <a:xfrm>
            <a:off x="4081111" y="1251284"/>
            <a:ext cx="23966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Slope based on Inductance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14" name="Straight Arrow Connector 13"/>
          <p:cNvCxnSpPr>
            <a:stCxn id="15" idx="1"/>
          </p:cNvCxnSpPr>
          <p:nvPr/>
        </p:nvCxnSpPr>
        <p:spPr bwMode="auto">
          <a:xfrm flipH="1" flipV="1">
            <a:off x="5832911" y="1896177"/>
            <a:ext cx="566283" cy="18116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6399194" y="1923448"/>
            <a:ext cx="23966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Peak Energy Release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 bwMode="auto">
          <a:xfrm flipH="1">
            <a:off x="5967663" y="3184358"/>
            <a:ext cx="1009049" cy="57912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9" name="TextBox 18"/>
          <p:cNvSpPr txBox="1"/>
          <p:nvPr/>
        </p:nvSpPr>
        <p:spPr>
          <a:xfrm>
            <a:off x="6129688" y="2934101"/>
            <a:ext cx="3014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Decay based on Plasma Resistance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 bwMode="auto">
          <a:xfrm>
            <a:off x="6976713" y="4530291"/>
            <a:ext cx="136356" cy="50372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2" name="TextBox 21"/>
          <p:cNvSpPr txBox="1"/>
          <p:nvPr/>
        </p:nvSpPr>
        <p:spPr>
          <a:xfrm>
            <a:off x="6129688" y="4280034"/>
            <a:ext cx="12336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Arcing Energy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24" name="Straight Arrow Connector 23"/>
          <p:cNvCxnSpPr/>
          <p:nvPr/>
        </p:nvCxnSpPr>
        <p:spPr bwMode="auto">
          <a:xfrm flipH="1">
            <a:off x="8162224" y="4716379"/>
            <a:ext cx="96252" cy="30800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5" name="TextBox 24"/>
          <p:cNvSpPr txBox="1"/>
          <p:nvPr/>
        </p:nvSpPr>
        <p:spPr>
          <a:xfrm>
            <a:off x="7488455" y="4384307"/>
            <a:ext cx="15095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Clearing Time (tA)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28" name="Straight Arrow Connector 27"/>
          <p:cNvCxnSpPr>
            <a:stCxn id="41" idx="1"/>
          </p:cNvCxnSpPr>
          <p:nvPr/>
        </p:nvCxnSpPr>
        <p:spPr bwMode="auto">
          <a:xfrm flipH="1">
            <a:off x="1405288" y="1815851"/>
            <a:ext cx="1296215" cy="25358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9" name="TextBox 28"/>
          <p:cNvSpPr txBox="1"/>
          <p:nvPr/>
        </p:nvSpPr>
        <p:spPr>
          <a:xfrm>
            <a:off x="1182303" y="1365180"/>
            <a:ext cx="23966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Curve based on L/R and tA</a:t>
            </a:r>
            <a:endParaRPr lang="en-US" sz="1400" baseline="-25000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31" name="Straight Arrow Connector 30"/>
          <p:cNvCxnSpPr>
            <a:stCxn id="42" idx="1"/>
          </p:cNvCxnSpPr>
          <p:nvPr/>
        </p:nvCxnSpPr>
        <p:spPr bwMode="auto">
          <a:xfrm flipH="1">
            <a:off x="1636296" y="2651646"/>
            <a:ext cx="930453" cy="23593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3" name="Straight Arrow Connector 32"/>
          <p:cNvCxnSpPr>
            <a:stCxn id="43" idx="1"/>
          </p:cNvCxnSpPr>
          <p:nvPr/>
        </p:nvCxnSpPr>
        <p:spPr bwMode="auto">
          <a:xfrm flipH="1">
            <a:off x="2223436" y="3450542"/>
            <a:ext cx="516568" cy="21668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7030A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4" name="Straight Arrow Connector 33"/>
          <p:cNvCxnSpPr>
            <a:stCxn id="44" idx="1"/>
          </p:cNvCxnSpPr>
          <p:nvPr/>
        </p:nvCxnSpPr>
        <p:spPr bwMode="auto">
          <a:xfrm flipH="1">
            <a:off x="2791326" y="4276714"/>
            <a:ext cx="141180" cy="16053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40" name="TextBox 39"/>
          <p:cNvSpPr txBox="1"/>
          <p:nvPr/>
        </p:nvSpPr>
        <p:spPr>
          <a:xfrm>
            <a:off x="895150" y="5579446"/>
            <a:ext cx="33592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Calibri" pitchFamily="34" charset="0"/>
              </a:rPr>
              <a:t>Theoretic:</a:t>
            </a:r>
          </a:p>
          <a:p>
            <a:r>
              <a:rPr lang="en-US" sz="1400" dirty="0" smtClean="0">
                <a:latin typeface="Calibri" pitchFamily="34" charset="0"/>
              </a:rPr>
              <a:t>IE based on area under the curve </a:t>
            </a:r>
          </a:p>
          <a:p>
            <a:r>
              <a:rPr lang="en-US" sz="1400" dirty="0" smtClean="0">
                <a:latin typeface="Calibri" pitchFamily="34" charset="0"/>
              </a:rPr>
              <a:t>All curves express equivalent released IE</a:t>
            </a:r>
            <a:endParaRPr lang="en-US" sz="1400" baseline="-25000" dirty="0">
              <a:latin typeface="Calibri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701503" y="1661962"/>
            <a:ext cx="1828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Peak Energy Release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566749" y="2497757"/>
            <a:ext cx="1828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0B050"/>
                </a:solidFill>
                <a:latin typeface="Calibri" pitchFamily="34" charset="0"/>
              </a:rPr>
              <a:t>Peak Energy Release</a:t>
            </a:r>
            <a:endParaRPr lang="en-US" sz="1400" dirty="0">
              <a:solidFill>
                <a:srgbClr val="00B050"/>
              </a:solidFill>
              <a:latin typeface="Calibri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740004" y="3296653"/>
            <a:ext cx="1828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7030A0"/>
                </a:solidFill>
                <a:latin typeface="Calibri" pitchFamily="34" charset="0"/>
              </a:rPr>
              <a:t>Peak Energy Release</a:t>
            </a:r>
            <a:endParaRPr lang="en-US" sz="1400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932506" y="4122825"/>
            <a:ext cx="1828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070C0"/>
                </a:solidFill>
                <a:latin typeface="Calibri" pitchFamily="34" charset="0"/>
              </a:rPr>
              <a:t>Peak Energy Release</a:t>
            </a:r>
            <a:endParaRPr lang="en-US" sz="14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119036" y="5579446"/>
            <a:ext cx="3611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Calibri" pitchFamily="34" charset="0"/>
              </a:rPr>
              <a:t>Theoretic:</a:t>
            </a:r>
          </a:p>
          <a:p>
            <a:r>
              <a:rPr lang="en-US" sz="1400" dirty="0" smtClean="0">
                <a:latin typeface="Calibri" pitchFamily="34" charset="0"/>
              </a:rPr>
              <a:t>Arcing Energy level not necessarily to scale</a:t>
            </a:r>
            <a:endParaRPr lang="en-US" sz="1400" baseline="-25000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4513" y="1542988"/>
            <a:ext cx="6086475" cy="467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458200" cy="737191"/>
          </a:xfrm>
        </p:spPr>
        <p:txBody>
          <a:bodyPr/>
          <a:lstStyle/>
          <a:p>
            <a:r>
              <a:rPr lang="en-US" dirty="0" smtClean="0"/>
              <a:t>Arc </a:t>
            </a:r>
            <a:r>
              <a:rPr lang="en-US" dirty="0" smtClean="0"/>
              <a:t>Flash </a:t>
            </a:r>
            <a:r>
              <a:rPr lang="en-US" sz="2000" dirty="0" smtClean="0"/>
              <a:t>– Incident Energy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4FD2B9-EB64-4C7E-BEE2-66F40B4B08E9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598715" y="923444"/>
            <a:ext cx="68797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rgbClr val="0070C0"/>
                </a:solidFill>
                <a:latin typeface="Calibri" pitchFamily="34" charset="0"/>
              </a:rPr>
              <a:t>Current Limitation with a Current-limiting Fuse</a:t>
            </a:r>
            <a:endParaRPr lang="en-US" sz="1800" dirty="0">
              <a:solidFill>
                <a:srgbClr val="0070C0"/>
              </a:solidFill>
              <a:latin typeface="Calibri" pitchFamily="34" charset="0"/>
            </a:endParaRPr>
          </a:p>
        </p:txBody>
      </p:sp>
      <p:cxnSp>
        <p:nvCxnSpPr>
          <p:cNvPr id="11" name="Straight Arrow Connector 10"/>
          <p:cNvCxnSpPr>
            <a:stCxn id="13" idx="2"/>
          </p:cNvCxnSpPr>
          <p:nvPr/>
        </p:nvCxnSpPr>
        <p:spPr bwMode="auto">
          <a:xfrm>
            <a:off x="1602607" y="1674564"/>
            <a:ext cx="495700" cy="76062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3" name="TextBox 12"/>
          <p:cNvSpPr txBox="1"/>
          <p:nvPr/>
        </p:nvSpPr>
        <p:spPr>
          <a:xfrm>
            <a:off x="221381" y="1366787"/>
            <a:ext cx="27624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Slope based on Current Limiting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14" name="Straight Arrow Connector 13"/>
          <p:cNvCxnSpPr>
            <a:stCxn id="15" idx="1"/>
          </p:cNvCxnSpPr>
          <p:nvPr/>
        </p:nvCxnSpPr>
        <p:spPr bwMode="auto">
          <a:xfrm flipH="1">
            <a:off x="2752825" y="1422820"/>
            <a:ext cx="845419" cy="38672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3598244" y="1268931"/>
            <a:ext cx="23966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C00000"/>
                </a:solidFill>
                <a:latin typeface="Calibri" pitchFamily="34" charset="0"/>
              </a:rPr>
              <a:t>Peak Energy Release</a:t>
            </a:r>
            <a:endParaRPr lang="en-US" sz="14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 bwMode="auto">
          <a:xfrm flipH="1">
            <a:off x="3128211" y="2127184"/>
            <a:ext cx="721894" cy="57751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9" name="TextBox 18"/>
          <p:cNvSpPr txBox="1"/>
          <p:nvPr/>
        </p:nvSpPr>
        <p:spPr>
          <a:xfrm>
            <a:off x="3819625" y="1904198"/>
            <a:ext cx="3014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Decay based on Plasma resistance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21" name="Straight Arrow Connector 20"/>
          <p:cNvCxnSpPr>
            <a:stCxn id="22" idx="2"/>
          </p:cNvCxnSpPr>
          <p:nvPr/>
        </p:nvCxnSpPr>
        <p:spPr bwMode="auto">
          <a:xfrm>
            <a:off x="4239126" y="3442405"/>
            <a:ext cx="246248" cy="42695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2" name="TextBox 21"/>
          <p:cNvSpPr txBox="1"/>
          <p:nvPr/>
        </p:nvSpPr>
        <p:spPr>
          <a:xfrm>
            <a:off x="3328736" y="3134628"/>
            <a:ext cx="18207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Plasma Arcing Energy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24" name="Straight Arrow Connector 23"/>
          <p:cNvCxnSpPr/>
          <p:nvPr/>
        </p:nvCxnSpPr>
        <p:spPr bwMode="auto">
          <a:xfrm flipH="1">
            <a:off x="6323798" y="3397718"/>
            <a:ext cx="375385" cy="57751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5" name="TextBox 24"/>
          <p:cNvSpPr txBox="1"/>
          <p:nvPr/>
        </p:nvSpPr>
        <p:spPr>
          <a:xfrm>
            <a:off x="6073540" y="3104147"/>
            <a:ext cx="21560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C00000"/>
                </a:solidFill>
                <a:latin typeface="Calibri" pitchFamily="34" charset="0"/>
              </a:rPr>
              <a:t>Clearing Time (tA)</a:t>
            </a:r>
            <a:endParaRPr lang="en-US" sz="14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45" name="Straight Arrow Connector 44"/>
          <p:cNvCxnSpPr>
            <a:stCxn id="46" idx="1"/>
          </p:cNvCxnSpPr>
          <p:nvPr/>
        </p:nvCxnSpPr>
        <p:spPr bwMode="auto">
          <a:xfrm flipH="1">
            <a:off x="6448926" y="4385796"/>
            <a:ext cx="789272" cy="29208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46" name="TextBox 45"/>
          <p:cNvSpPr txBox="1"/>
          <p:nvPr/>
        </p:nvSpPr>
        <p:spPr>
          <a:xfrm>
            <a:off x="7238198" y="4231907"/>
            <a:ext cx="14822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Arc Energy </a:t>
            </a:r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Decay</a:t>
            </a:r>
            <a:endParaRPr lang="en-US" sz="1400" dirty="0" smtClean="0">
              <a:solidFill>
                <a:srgbClr val="C00000"/>
              </a:solidFill>
              <a:latin typeface="Calibri" pitchFamily="34" charset="0"/>
            </a:endParaRPr>
          </a:p>
        </p:txBody>
      </p:sp>
      <p:cxnSp>
        <p:nvCxnSpPr>
          <p:cNvPr id="53" name="Straight Arrow Connector 52"/>
          <p:cNvCxnSpPr>
            <a:stCxn id="54" idx="2"/>
          </p:cNvCxnSpPr>
          <p:nvPr/>
        </p:nvCxnSpPr>
        <p:spPr bwMode="auto">
          <a:xfrm>
            <a:off x="650508" y="5378688"/>
            <a:ext cx="1159041" cy="50234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54" name="TextBox 53"/>
          <p:cNvSpPr txBox="1"/>
          <p:nvPr/>
        </p:nvSpPr>
        <p:spPr>
          <a:xfrm>
            <a:off x="0" y="5070911"/>
            <a:ext cx="13010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070C0"/>
                </a:solidFill>
                <a:latin typeface="Calibri" pitchFamily="34" charset="0"/>
              </a:rPr>
              <a:t>Short Occurs</a:t>
            </a:r>
            <a:endParaRPr lang="en-US" sz="1400" dirty="0">
              <a:solidFill>
                <a:srgbClr val="0070C0"/>
              </a:solidFill>
              <a:latin typeface="Calibri" pitchFamily="34" charset="0"/>
            </a:endParaRPr>
          </a:p>
        </p:txBody>
      </p:sp>
      <p:cxnSp>
        <p:nvCxnSpPr>
          <p:cNvPr id="58" name="Straight Arrow Connector 57"/>
          <p:cNvCxnSpPr>
            <a:stCxn id="59" idx="1"/>
          </p:cNvCxnSpPr>
          <p:nvPr/>
        </p:nvCxnSpPr>
        <p:spPr bwMode="auto">
          <a:xfrm flipH="1">
            <a:off x="2887579" y="1681097"/>
            <a:ext cx="1161448" cy="15732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59" name="TextBox 58"/>
          <p:cNvSpPr txBox="1"/>
          <p:nvPr/>
        </p:nvSpPr>
        <p:spPr>
          <a:xfrm>
            <a:off x="4049027" y="1527208"/>
            <a:ext cx="3014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070C0"/>
                </a:solidFill>
                <a:latin typeface="Calibri" pitchFamily="34" charset="0"/>
              </a:rPr>
              <a:t>Fuse Element melts</a:t>
            </a:r>
            <a:endParaRPr lang="en-US" sz="1400" dirty="0">
              <a:solidFill>
                <a:srgbClr val="0070C0"/>
              </a:solidFill>
              <a:latin typeface="Calibri" pitchFamily="34" charset="0"/>
            </a:endParaRPr>
          </a:p>
        </p:txBody>
      </p:sp>
      <p:cxnSp>
        <p:nvCxnSpPr>
          <p:cNvPr id="68" name="Straight Arrow Connector 67"/>
          <p:cNvCxnSpPr>
            <a:stCxn id="69" idx="2"/>
          </p:cNvCxnSpPr>
          <p:nvPr/>
        </p:nvCxnSpPr>
        <p:spPr bwMode="auto">
          <a:xfrm>
            <a:off x="5267426" y="3094290"/>
            <a:ext cx="1046747" cy="90981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69" name="TextBox 68"/>
          <p:cNvSpPr txBox="1"/>
          <p:nvPr/>
        </p:nvSpPr>
        <p:spPr>
          <a:xfrm>
            <a:off x="4172552" y="2786513"/>
            <a:ext cx="21897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070C0"/>
                </a:solidFill>
                <a:latin typeface="Calibri" pitchFamily="34" charset="0"/>
              </a:rPr>
              <a:t>Plasma conducts current</a:t>
            </a:r>
            <a:endParaRPr lang="en-US" sz="1400" dirty="0">
              <a:solidFill>
                <a:srgbClr val="0070C0"/>
              </a:solidFill>
              <a:latin typeface="Calibri" pitchFamily="34" charset="0"/>
            </a:endParaRPr>
          </a:p>
        </p:txBody>
      </p:sp>
      <p:cxnSp>
        <p:nvCxnSpPr>
          <p:cNvPr id="75" name="Straight Arrow Connector 74"/>
          <p:cNvCxnSpPr>
            <a:stCxn id="76" idx="1"/>
          </p:cNvCxnSpPr>
          <p:nvPr/>
        </p:nvCxnSpPr>
        <p:spPr bwMode="auto">
          <a:xfrm flipH="1">
            <a:off x="6371924" y="3777801"/>
            <a:ext cx="851836" cy="21668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76" name="TextBox 75"/>
          <p:cNvSpPr txBox="1"/>
          <p:nvPr/>
        </p:nvSpPr>
        <p:spPr>
          <a:xfrm>
            <a:off x="7223760" y="3623912"/>
            <a:ext cx="10539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070C0"/>
                </a:solidFill>
                <a:latin typeface="Calibri" pitchFamily="34" charset="0"/>
              </a:rPr>
              <a:t>Arc Clears</a:t>
            </a:r>
            <a:endParaRPr lang="en-US" sz="14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1915427" y="4616921"/>
            <a:ext cx="45142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Total Incident Energy</a:t>
            </a:r>
            <a:endParaRPr lang="en-US" sz="3200" b="1" dirty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90" name="Straight Arrow Connector 89"/>
          <p:cNvCxnSpPr>
            <a:stCxn id="69" idx="1"/>
          </p:cNvCxnSpPr>
          <p:nvPr/>
        </p:nvCxnSpPr>
        <p:spPr bwMode="auto">
          <a:xfrm flipH="1" flipV="1">
            <a:off x="3060836" y="2002057"/>
            <a:ext cx="1111716" cy="93834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4FD2B9-EB64-4C7E-BEE2-66F40B4B08E9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303420" y="1377903"/>
          <a:ext cx="5932714" cy="1310640"/>
        </p:xfrm>
        <a:graphic>
          <a:graphicData uri="http://schemas.openxmlformats.org/drawingml/2006/table">
            <a:tbl>
              <a:tblPr/>
              <a:tblGrid>
                <a:gridCol w="812217"/>
                <a:gridCol w="5120497"/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70C0"/>
                          </a:solidFill>
                          <a:latin typeface="Calibri"/>
                          <a:ea typeface="Univers-Light"/>
                          <a:cs typeface="Univers-Light"/>
                        </a:rPr>
                        <a:t>Cal/cm</a:t>
                      </a:r>
                      <a:r>
                        <a:rPr lang="en-US" sz="1600" b="1" baseline="30000" dirty="0">
                          <a:solidFill>
                            <a:srgbClr val="0070C0"/>
                          </a:solidFill>
                          <a:latin typeface="Calibri"/>
                          <a:ea typeface="Univers-Light"/>
                          <a:cs typeface="Univers-Light"/>
                        </a:rPr>
                        <a:t>2</a:t>
                      </a:r>
                      <a:endParaRPr lang="en-US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70C0"/>
                          </a:solidFill>
                          <a:latin typeface="Calibri"/>
                          <a:ea typeface="Univers-Light"/>
                          <a:cs typeface="Univers-Light"/>
                        </a:rPr>
                        <a:t>Results</a:t>
                      </a:r>
                      <a:endParaRPr lang="en-US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373738"/>
                          </a:solidFill>
                          <a:latin typeface="Calibri"/>
                          <a:ea typeface="Univers-Light"/>
                          <a:cs typeface="Univers-Light"/>
                        </a:rPr>
                        <a:t>0.0033</a:t>
                      </a:r>
                      <a:endParaRPr lang="en-US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373738"/>
                          </a:solidFill>
                          <a:latin typeface="Calibri"/>
                          <a:ea typeface="Univers-Light"/>
                          <a:cs typeface="Univers-Light"/>
                        </a:rPr>
                        <a:t>Amount of energy the sun produces in 0.1sec. On the ground’s surface at the equator.</a:t>
                      </a:r>
                      <a:endParaRPr lang="en-US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373738"/>
                          </a:solidFill>
                          <a:latin typeface="Calibri"/>
                          <a:ea typeface="Univers-Light"/>
                          <a:cs typeface="Univers-Light"/>
                        </a:rPr>
                        <a:t>1.0</a:t>
                      </a:r>
                      <a:endParaRPr lang="en-US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rgbClr val="373738"/>
                          </a:solidFill>
                          <a:latin typeface="Calibri"/>
                          <a:ea typeface="Univers-Light"/>
                          <a:cs typeface="Univers-Light"/>
                        </a:rPr>
                        <a:t>Equivalent to a finger tip exposed to a cigarette lighter flame for one second</a:t>
                      </a:r>
                      <a:endParaRPr lang="en-US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373738"/>
                          </a:solidFill>
                          <a:latin typeface="Calibri"/>
                          <a:ea typeface="Univers-Light"/>
                          <a:cs typeface="Univers-Light"/>
                        </a:rPr>
                        <a:t>1.2</a:t>
                      </a:r>
                      <a:endParaRPr lang="en-US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373738"/>
                          </a:solidFill>
                          <a:latin typeface="Calibri"/>
                          <a:ea typeface="Univers-Light"/>
                          <a:cs typeface="Univers-Light"/>
                        </a:rPr>
                        <a:t>Amount of energy that will instantly cause 2nd degree burns to bare skin</a:t>
                      </a:r>
                      <a:endParaRPr lang="en-US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373738"/>
                          </a:solidFill>
                          <a:latin typeface="Calibri"/>
                          <a:ea typeface="Univers-Light"/>
                          <a:cs typeface="Univers-Light"/>
                        </a:rPr>
                        <a:t>4.0</a:t>
                      </a:r>
                      <a:endParaRPr lang="en-US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373738"/>
                          </a:solidFill>
                          <a:latin typeface="Calibri"/>
                          <a:ea typeface="Univers-Light"/>
                          <a:cs typeface="Univers-Light"/>
                        </a:rPr>
                        <a:t>Amount of energy that will instantly ignite a cotton shirt</a:t>
                      </a:r>
                      <a:endParaRPr lang="en-US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373738"/>
                          </a:solidFill>
                          <a:latin typeface="Calibri"/>
                          <a:ea typeface="Univers-Light"/>
                          <a:cs typeface="Univers-Light"/>
                        </a:rPr>
                        <a:t>8.0</a:t>
                      </a:r>
                      <a:endParaRPr lang="en-US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rgbClr val="373738"/>
                          </a:solidFill>
                          <a:latin typeface="Calibri"/>
                          <a:ea typeface="Univers-Light"/>
                          <a:cs typeface="Univers-Light"/>
                        </a:rPr>
                        <a:t>Amount of energy that will instantly cause incurable 3rd degree burns to bare skin</a:t>
                      </a:r>
                      <a:endParaRPr lang="en-US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303420" y="1030835"/>
            <a:ext cx="593271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Futura"/>
                <a:ea typeface="Times New Roman" pitchFamily="18" charset="0"/>
              </a:rPr>
              <a:t>Incident Energy Results</a:t>
            </a:r>
            <a:r>
              <a:rPr kumimoji="0" lang="en-US" sz="16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Futura"/>
                <a:ea typeface="Times New Roman" pitchFamily="18" charset="0"/>
              </a:rPr>
              <a:t> by cal/cm</a:t>
            </a:r>
            <a:r>
              <a:rPr kumimoji="0" lang="en-US" sz="1600" b="1" i="0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Futura"/>
                <a:ea typeface="Times New Roman" pitchFamily="18" charset="0"/>
              </a:rPr>
              <a:t>2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616017" y="2962220"/>
            <a:ext cx="7729085" cy="2923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000" dirty="0" smtClean="0">
                <a:latin typeface="Calibri" pitchFamily="34" charset="0"/>
              </a:rPr>
              <a:t>Should these results be qualified by tA?</a:t>
            </a:r>
          </a:p>
          <a:p>
            <a:pPr algn="just"/>
            <a:endParaRPr lang="en-US" sz="2000" dirty="0" smtClean="0">
              <a:latin typeface="Calibri" pitchFamily="34" charset="0"/>
            </a:endParaRPr>
          </a:p>
          <a:p>
            <a:pPr algn="just"/>
            <a:r>
              <a:rPr lang="en-US" sz="1800" dirty="0" smtClean="0">
                <a:latin typeface="Calibri" pitchFamily="34" charset="0"/>
              </a:rPr>
              <a:t>If one stood on the equator for 303 days would one receive a burn equivalent to </a:t>
            </a:r>
            <a:r>
              <a:rPr lang="en-US" sz="1800" dirty="0" smtClean="0">
                <a:solidFill>
                  <a:srgbClr val="373738"/>
                </a:solidFill>
                <a:latin typeface="Calibri"/>
                <a:ea typeface="Univers-Light"/>
                <a:cs typeface="Univers-Light"/>
              </a:rPr>
              <a:t>a </a:t>
            </a:r>
            <a:r>
              <a:rPr lang="en-US" sz="1800" dirty="0" smtClean="0">
                <a:solidFill>
                  <a:srgbClr val="373738"/>
                </a:solidFill>
                <a:latin typeface="Calibri"/>
                <a:ea typeface="Univers-Light"/>
                <a:cs typeface="Univers-Light"/>
              </a:rPr>
              <a:t>finger tip exposed to a cigarette lighter flame for one </a:t>
            </a:r>
            <a:r>
              <a:rPr lang="en-US" sz="1800" dirty="0" smtClean="0">
                <a:solidFill>
                  <a:srgbClr val="373738"/>
                </a:solidFill>
                <a:latin typeface="Calibri"/>
                <a:ea typeface="Univers-Light"/>
                <a:cs typeface="Univers-Light"/>
              </a:rPr>
              <a:t>second</a:t>
            </a:r>
            <a:r>
              <a:rPr lang="en-US" sz="1800" dirty="0" smtClean="0">
                <a:latin typeface="Calibri" pitchFamily="34" charset="0"/>
              </a:rPr>
              <a:t>? </a:t>
            </a:r>
          </a:p>
          <a:p>
            <a:pPr algn="just"/>
            <a:endParaRPr lang="en-US" sz="1800" dirty="0" smtClean="0">
              <a:latin typeface="Calibri" pitchFamily="34" charset="0"/>
            </a:endParaRPr>
          </a:p>
          <a:p>
            <a:pPr algn="just"/>
            <a:r>
              <a:rPr lang="en-US" sz="1800" dirty="0" smtClean="0">
                <a:latin typeface="Calibri" pitchFamily="34" charset="0"/>
              </a:rPr>
              <a:t>The results are categorized as instantaneous, what is the expected difference as opposed to a 8.0 cal/cm</a:t>
            </a:r>
            <a:r>
              <a:rPr lang="en-US" sz="1800" baseline="30000" dirty="0" smtClean="0">
                <a:latin typeface="Calibri" pitchFamily="34" charset="0"/>
              </a:rPr>
              <a:t>2</a:t>
            </a:r>
            <a:r>
              <a:rPr lang="en-US" sz="1800" dirty="0" smtClean="0">
                <a:latin typeface="Calibri" pitchFamily="34" charset="0"/>
              </a:rPr>
              <a:t> with a tA of 2 seconds?</a:t>
            </a:r>
          </a:p>
          <a:p>
            <a:pPr algn="just"/>
            <a:endParaRPr lang="en-US" sz="1800" dirty="0" smtClean="0">
              <a:latin typeface="Calibri" pitchFamily="34" charset="0"/>
            </a:endParaRPr>
          </a:p>
          <a:p>
            <a:pPr algn="just"/>
            <a:r>
              <a:rPr lang="en-US" sz="1800" dirty="0" smtClean="0">
                <a:latin typeface="Calibri" pitchFamily="34" charset="0"/>
              </a:rPr>
              <a:t>You are still getting the same amount of energy, just spread out over a longer period of time.</a:t>
            </a:r>
            <a:endParaRPr lang="en-US" sz="1800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4FD2B9-EB64-4C7E-BEE2-66F40B4B08E9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graphicFrame>
        <p:nvGraphicFramePr>
          <p:cNvPr id="5" name="Chart 4"/>
          <p:cNvGraphicFramePr/>
          <p:nvPr/>
        </p:nvGraphicFramePr>
        <p:xfrm>
          <a:off x="2197512" y="1028451"/>
          <a:ext cx="384048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6" name="Straight Arrow Connector 5"/>
          <p:cNvCxnSpPr>
            <a:stCxn id="10" idx="1"/>
          </p:cNvCxnSpPr>
          <p:nvPr/>
        </p:nvCxnSpPr>
        <p:spPr bwMode="auto">
          <a:xfrm flipH="1">
            <a:off x="3070458" y="1305712"/>
            <a:ext cx="1296215" cy="25358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7" name="Straight Arrow Connector 6"/>
          <p:cNvCxnSpPr>
            <a:stCxn id="11" idx="1"/>
          </p:cNvCxnSpPr>
          <p:nvPr/>
        </p:nvCxnSpPr>
        <p:spPr bwMode="auto">
          <a:xfrm flipH="1">
            <a:off x="3301466" y="2141507"/>
            <a:ext cx="930453" cy="23593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8" name="Straight Arrow Connector 7"/>
          <p:cNvCxnSpPr>
            <a:stCxn id="12" idx="1"/>
          </p:cNvCxnSpPr>
          <p:nvPr/>
        </p:nvCxnSpPr>
        <p:spPr bwMode="auto">
          <a:xfrm flipH="1">
            <a:off x="3888606" y="2940403"/>
            <a:ext cx="516568" cy="21668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7030A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9" name="Straight Arrow Connector 8"/>
          <p:cNvCxnSpPr>
            <a:stCxn id="13" idx="1"/>
          </p:cNvCxnSpPr>
          <p:nvPr/>
        </p:nvCxnSpPr>
        <p:spPr bwMode="auto">
          <a:xfrm flipH="1">
            <a:off x="4456496" y="3766575"/>
            <a:ext cx="141180" cy="16053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0" name="TextBox 9"/>
          <p:cNvSpPr txBox="1"/>
          <p:nvPr/>
        </p:nvSpPr>
        <p:spPr>
          <a:xfrm>
            <a:off x="4366673" y="1151823"/>
            <a:ext cx="1828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  <a:latin typeface="Calibri" pitchFamily="34" charset="0"/>
              </a:rPr>
              <a:t>Peak Energy Release</a:t>
            </a:r>
            <a:endParaRPr lang="en-US" sz="1400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31919" y="1987618"/>
            <a:ext cx="1828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0B050"/>
                </a:solidFill>
                <a:latin typeface="Calibri" pitchFamily="34" charset="0"/>
              </a:rPr>
              <a:t>Peak Energy Release</a:t>
            </a:r>
            <a:endParaRPr lang="en-US" sz="1400" dirty="0">
              <a:solidFill>
                <a:srgbClr val="00B050"/>
              </a:solidFill>
              <a:latin typeface="Calibri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405174" y="2786514"/>
            <a:ext cx="1828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7030A0"/>
                </a:solidFill>
                <a:latin typeface="Calibri" pitchFamily="34" charset="0"/>
              </a:rPr>
              <a:t>Peak Energy Release</a:t>
            </a:r>
            <a:endParaRPr lang="en-US" sz="1400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7676" y="3612686"/>
            <a:ext cx="1828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070C0"/>
                </a:solidFill>
                <a:latin typeface="Calibri" pitchFamily="34" charset="0"/>
              </a:rPr>
              <a:t>Peak Energy Release</a:t>
            </a:r>
            <a:endParaRPr lang="en-US" sz="14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317634" y="5005232"/>
            <a:ext cx="8508732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000" dirty="0" smtClean="0">
                <a:latin typeface="Calibri" pitchFamily="34" charset="0"/>
              </a:rPr>
              <a:t>Should we be more concerned with Peak Energy Release?</a:t>
            </a:r>
          </a:p>
          <a:p>
            <a:pPr algn="just"/>
            <a:endParaRPr lang="en-US" sz="1600" dirty="0" smtClean="0">
              <a:latin typeface="Calibri" pitchFamily="34" charset="0"/>
            </a:endParaRPr>
          </a:p>
          <a:p>
            <a:pPr algn="just"/>
            <a:r>
              <a:rPr lang="en-US" sz="1600" dirty="0" smtClean="0">
                <a:latin typeface="Calibri" pitchFamily="34" charset="0"/>
              </a:rPr>
              <a:t>If we are talking about  a tA of 2 S vs. 1 S or 500mS, it seems like a different matter than if it is a tA of 5 </a:t>
            </a:r>
            <a:r>
              <a:rPr lang="en-US" sz="1600" dirty="0" smtClean="0">
                <a:latin typeface="Calibri" pitchFamily="34" charset="0"/>
              </a:rPr>
              <a:t>mS vs. 10mS or </a:t>
            </a:r>
            <a:r>
              <a:rPr lang="en-US" sz="1600" dirty="0" smtClean="0">
                <a:latin typeface="Calibri" pitchFamily="34" charset="0"/>
              </a:rPr>
              <a:t>20mS.    It seems logical that tA makes a difference to the pressure of the arc blast.</a:t>
            </a:r>
            <a:endParaRPr lang="en-US" sz="1600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 Parker Mast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lank[1]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lnDef>
  </a:objectDefaults>
  <a:extraClrSchemeLst>
    <a:extraClrScheme>
      <a:clrScheme name="blank[1] 1">
        <a:dk1>
          <a:srgbClr val="000000"/>
        </a:dk1>
        <a:lt1>
          <a:srgbClr val="FFFFFF"/>
        </a:lt1>
        <a:dk2>
          <a:srgbClr val="070C3C"/>
        </a:dk2>
        <a:lt2>
          <a:srgbClr val="999999"/>
        </a:lt2>
        <a:accent1>
          <a:srgbClr val="8C7B70"/>
        </a:accent1>
        <a:accent2>
          <a:srgbClr val="00A3F0"/>
        </a:accent2>
        <a:accent3>
          <a:srgbClr val="FFFFFF"/>
        </a:accent3>
        <a:accent4>
          <a:srgbClr val="000000"/>
        </a:accent4>
        <a:accent5>
          <a:srgbClr val="C5BFBB"/>
        </a:accent5>
        <a:accent6>
          <a:srgbClr val="0093D9"/>
        </a:accent6>
        <a:hlink>
          <a:srgbClr val="FF660F"/>
        </a:hlink>
        <a:folHlink>
          <a:srgbClr val="00707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41622</TotalTime>
  <Words>483</Words>
  <Application>Microsoft Office PowerPoint</Application>
  <PresentationFormat>On-screen Show (4:3)</PresentationFormat>
  <Paragraphs>89</Paragraphs>
  <Slides>8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Presentation Parker Master</vt:lpstr>
      <vt:lpstr>Arc Flash Energy</vt:lpstr>
      <vt:lpstr>Arc Flash Occurrence</vt:lpstr>
      <vt:lpstr>Arc Flash – AC Incident</vt:lpstr>
      <vt:lpstr>Arc Flash – DC Incident</vt:lpstr>
      <vt:lpstr>Arc Flash – Incident Energy</vt:lpstr>
      <vt:lpstr>Arc Flash – Incident Energy</vt:lpstr>
      <vt:lpstr>Questions?</vt:lpstr>
      <vt:lpstr>Questions?</vt:lpstr>
    </vt:vector>
  </TitlesOfParts>
  <Company>Parker Hannifin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nc00471</dc:creator>
  <cp:lastModifiedBy>Larry Stutts</cp:lastModifiedBy>
  <cp:revision>2317</cp:revision>
  <cp:lastPrinted>2007-05-08T19:17:34Z</cp:lastPrinted>
  <dcterms:created xsi:type="dcterms:W3CDTF">2011-11-08T15:20:52Z</dcterms:created>
  <dcterms:modified xsi:type="dcterms:W3CDTF">2013-05-22T20:42:53Z</dcterms:modified>
</cp:coreProperties>
</file>